
<file path=[Content_Types].xml><?xml version="1.0" encoding="utf-8"?>
<Types xmlns="http://schemas.openxmlformats.org/package/2006/content-types">
  <Default Extension="avi" ContentType="video/x-msvideo"/>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33"/>
  </p:notesMasterIdLst>
  <p:handoutMasterIdLst>
    <p:handoutMasterId r:id="rId34"/>
  </p:handoutMasterIdLst>
  <p:sldIdLst>
    <p:sldId id="493" r:id="rId2"/>
    <p:sldId id="820" r:id="rId3"/>
    <p:sldId id="816" r:id="rId4"/>
    <p:sldId id="807" r:id="rId5"/>
    <p:sldId id="823" r:id="rId6"/>
    <p:sldId id="821" r:id="rId7"/>
    <p:sldId id="796" r:id="rId8"/>
    <p:sldId id="826" r:id="rId9"/>
    <p:sldId id="839" r:id="rId10"/>
    <p:sldId id="797" r:id="rId11"/>
    <p:sldId id="819" r:id="rId12"/>
    <p:sldId id="833" r:id="rId13"/>
    <p:sldId id="822" r:id="rId14"/>
    <p:sldId id="801" r:id="rId15"/>
    <p:sldId id="837" r:id="rId16"/>
    <p:sldId id="824" r:id="rId17"/>
    <p:sldId id="827" r:id="rId18"/>
    <p:sldId id="810" r:id="rId19"/>
    <p:sldId id="832" r:id="rId20"/>
    <p:sldId id="831" r:id="rId21"/>
    <p:sldId id="836" r:id="rId22"/>
    <p:sldId id="829" r:id="rId23"/>
    <p:sldId id="834" r:id="rId24"/>
    <p:sldId id="817" r:id="rId25"/>
    <p:sldId id="537" r:id="rId26"/>
    <p:sldId id="838" r:id="rId27"/>
    <p:sldId id="835" r:id="rId28"/>
    <p:sldId id="830" r:id="rId29"/>
    <p:sldId id="794" r:id="rId30"/>
    <p:sldId id="802" r:id="rId31"/>
    <p:sldId id="803" r:id="rId32"/>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288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 id="1" name="Binagia, Jeremy" initials="BJ" lastIdx="2" clrIdx="1">
    <p:extLst>
      <p:ext uri="{19B8F6BF-5375-455C-9EA6-DF929625EA0E}">
        <p15:presenceInfo xmlns:p15="http://schemas.microsoft.com/office/powerpoint/2012/main" userId="S::binagia1@llnl.gov::744b88c7-dcf2-44e3-a1b7-41c77175b9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D8A"/>
    <a:srgbClr val="88A1C9"/>
    <a:srgbClr val="0F4F97"/>
    <a:srgbClr val="F6CE86"/>
    <a:srgbClr val="AEF8E5"/>
    <a:srgbClr val="0A8464"/>
    <a:srgbClr val="0DB78A"/>
    <a:srgbClr val="D68F10"/>
    <a:srgbClr val="F1B13D"/>
    <a:srgbClr val="10D6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83308" autoAdjust="0"/>
  </p:normalViewPr>
  <p:slideViewPr>
    <p:cSldViewPr snapToGrid="0">
      <p:cViewPr varScale="1">
        <p:scale>
          <a:sx n="91" d="100"/>
          <a:sy n="91" d="100"/>
        </p:scale>
        <p:origin x="2082" y="90"/>
      </p:cViewPr>
      <p:guideLst>
        <p:guide orient="horz" pos="905"/>
        <p:guide orient="horz" pos="4002"/>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BE3C72-C04D-44E0-85CB-810DFF8598A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053C323-493E-4438-B72F-6DAC07FBA96D}">
      <dgm:prSet phldrT="[Text]"/>
      <dgm:spPr>
        <a:solidFill>
          <a:srgbClr val="385D8A"/>
        </a:solidFill>
      </dgm:spPr>
      <dgm:t>
        <a:bodyPr/>
        <a:lstStyle/>
        <a:p>
          <a:pPr algn="l"/>
          <a:r>
            <a:rPr lang="en-US" b="0" dirty="0"/>
            <a:t>Introduction to MARBL, a next-gen multiphysics code</a:t>
          </a:r>
        </a:p>
      </dgm:t>
    </dgm:pt>
    <dgm:pt modelId="{838F6BB4-912A-41A2-9F2E-60F16920F7BB}" type="parTrans" cxnId="{C3C45627-6926-4285-A41A-27998D80AF77}">
      <dgm:prSet/>
      <dgm:spPr/>
      <dgm:t>
        <a:bodyPr/>
        <a:lstStyle/>
        <a:p>
          <a:endParaRPr lang="en-US"/>
        </a:p>
      </dgm:t>
    </dgm:pt>
    <dgm:pt modelId="{3B04BC07-184E-4AD9-B515-73C62DF99C38}" type="sibTrans" cxnId="{C3C45627-6926-4285-A41A-27998D80AF77}">
      <dgm:prSet/>
      <dgm:spPr/>
      <dgm:t>
        <a:bodyPr/>
        <a:lstStyle/>
        <a:p>
          <a:endParaRPr lang="en-US"/>
        </a:p>
      </dgm:t>
    </dgm:pt>
    <dgm:pt modelId="{A321C007-A140-42C6-AC16-FD993C0CBAD1}">
      <dgm:prSet phldrT="[Text]"/>
      <dgm:spPr>
        <a:solidFill>
          <a:srgbClr val="385D8A"/>
        </a:solidFill>
      </dgm:spPr>
      <dgm:t>
        <a:bodyPr/>
        <a:lstStyle/>
        <a:p>
          <a:pPr algn="l"/>
          <a:r>
            <a:rPr lang="en-US" b="1" u="none" dirty="0"/>
            <a:t>Part I</a:t>
          </a:r>
          <a:r>
            <a:rPr lang="en-US" u="none" dirty="0"/>
            <a:t>: </a:t>
          </a:r>
          <a:r>
            <a:rPr lang="en-US" dirty="0"/>
            <a:t>Radiation Kelvin-Helmholtz    Instability in a Magnetic Field</a:t>
          </a:r>
        </a:p>
      </dgm:t>
    </dgm:pt>
    <dgm:pt modelId="{EC12B318-DFBA-4677-B2D9-3162722A9369}" type="parTrans" cxnId="{CC083183-783B-4A46-8861-939AA24098F1}">
      <dgm:prSet/>
      <dgm:spPr/>
      <dgm:t>
        <a:bodyPr/>
        <a:lstStyle/>
        <a:p>
          <a:endParaRPr lang="en-US"/>
        </a:p>
      </dgm:t>
    </dgm:pt>
    <dgm:pt modelId="{E3E25D4F-DA96-4E15-9CED-16A24285D40E}" type="sibTrans" cxnId="{CC083183-783B-4A46-8861-939AA24098F1}">
      <dgm:prSet/>
      <dgm:spPr/>
      <dgm:t>
        <a:bodyPr/>
        <a:lstStyle/>
        <a:p>
          <a:endParaRPr lang="en-US"/>
        </a:p>
      </dgm:t>
    </dgm:pt>
    <dgm:pt modelId="{F53AA872-C1CE-4493-AAC4-404A1F1BCD2E}">
      <dgm:prSet phldrT="[Text]"/>
      <dgm:spPr>
        <a:solidFill>
          <a:srgbClr val="385D8A"/>
        </a:solidFill>
      </dgm:spPr>
      <dgm:t>
        <a:bodyPr/>
        <a:lstStyle/>
        <a:p>
          <a:pPr algn="l"/>
          <a:r>
            <a:rPr lang="en-US" b="1" dirty="0"/>
            <a:t>Part II</a:t>
          </a:r>
          <a:r>
            <a:rPr lang="en-US" dirty="0"/>
            <a:t>: Modeling the microstructure of HDC ablators in rad-hydro simulations </a:t>
          </a:r>
        </a:p>
      </dgm:t>
    </dgm:pt>
    <dgm:pt modelId="{600A2421-480D-4589-ACA3-E8562D38A6F0}" type="parTrans" cxnId="{EC4603FC-B33C-4590-AF6F-783213B2669C}">
      <dgm:prSet/>
      <dgm:spPr/>
      <dgm:t>
        <a:bodyPr/>
        <a:lstStyle/>
        <a:p>
          <a:endParaRPr lang="en-US"/>
        </a:p>
      </dgm:t>
    </dgm:pt>
    <dgm:pt modelId="{398EF369-1EA1-4547-AB8D-09CB292CC5CA}" type="sibTrans" cxnId="{EC4603FC-B33C-4590-AF6F-783213B2669C}">
      <dgm:prSet/>
      <dgm:spPr/>
      <dgm:t>
        <a:bodyPr/>
        <a:lstStyle/>
        <a:p>
          <a:endParaRPr lang="en-US"/>
        </a:p>
      </dgm:t>
    </dgm:pt>
    <dgm:pt modelId="{5A3A7B69-DE40-4B1B-A7B3-8F0ED59607E4}" type="pres">
      <dgm:prSet presAssocID="{33BE3C72-C04D-44E0-85CB-810DFF8598A2}" presName="linearFlow" presStyleCnt="0">
        <dgm:presLayoutVars>
          <dgm:dir/>
          <dgm:resizeHandles val="exact"/>
        </dgm:presLayoutVars>
      </dgm:prSet>
      <dgm:spPr/>
    </dgm:pt>
    <dgm:pt modelId="{ADF5B116-AF1C-4F13-975F-90FBBBECBE35}" type="pres">
      <dgm:prSet presAssocID="{E053C323-493E-4438-B72F-6DAC07FBA96D}" presName="composite" presStyleCnt="0"/>
      <dgm:spPr/>
    </dgm:pt>
    <dgm:pt modelId="{F142D692-F900-487C-BA6F-CDE81F207455}" type="pres">
      <dgm:prSet presAssocID="{E053C323-493E-4438-B72F-6DAC07FBA96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3DF757D-8DDF-47A9-982F-46ACFA906235}" type="pres">
      <dgm:prSet presAssocID="{E053C323-493E-4438-B72F-6DAC07FBA96D}" presName="txShp" presStyleLbl="node1" presStyleIdx="0" presStyleCnt="3">
        <dgm:presLayoutVars>
          <dgm:bulletEnabled val="1"/>
        </dgm:presLayoutVars>
      </dgm:prSet>
      <dgm:spPr/>
    </dgm:pt>
    <dgm:pt modelId="{F8C5D347-2C5F-4DD9-A8E2-1B47ED1809F5}" type="pres">
      <dgm:prSet presAssocID="{3B04BC07-184E-4AD9-B515-73C62DF99C38}" presName="spacing" presStyleCnt="0"/>
      <dgm:spPr/>
    </dgm:pt>
    <dgm:pt modelId="{38F28D0B-95FC-4041-A749-F1E5585D6E00}" type="pres">
      <dgm:prSet presAssocID="{A321C007-A140-42C6-AC16-FD993C0CBAD1}" presName="composite" presStyleCnt="0"/>
      <dgm:spPr/>
    </dgm:pt>
    <dgm:pt modelId="{314FEF06-5074-46F0-B69B-E3101814D83C}" type="pres">
      <dgm:prSet presAssocID="{A321C007-A140-42C6-AC16-FD993C0CBAD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dgm:spPr>
    </dgm:pt>
    <dgm:pt modelId="{5531B329-99AA-4F25-B2BC-15755C94080E}" type="pres">
      <dgm:prSet presAssocID="{A321C007-A140-42C6-AC16-FD993C0CBAD1}" presName="txShp" presStyleLbl="node1" presStyleIdx="1" presStyleCnt="3">
        <dgm:presLayoutVars>
          <dgm:bulletEnabled val="1"/>
        </dgm:presLayoutVars>
      </dgm:prSet>
      <dgm:spPr/>
    </dgm:pt>
    <dgm:pt modelId="{404A0C19-F565-4C97-BED8-897151E876A8}" type="pres">
      <dgm:prSet presAssocID="{E3E25D4F-DA96-4E15-9CED-16A24285D40E}" presName="spacing" presStyleCnt="0"/>
      <dgm:spPr/>
    </dgm:pt>
    <dgm:pt modelId="{D75D17DC-02C7-483C-AF12-FFCFCFAC2100}" type="pres">
      <dgm:prSet presAssocID="{F53AA872-C1CE-4493-AAC4-404A1F1BCD2E}" presName="composite" presStyleCnt="0"/>
      <dgm:spPr/>
    </dgm:pt>
    <dgm:pt modelId="{18176B70-7B45-4A9F-BD1D-1D999FC14475}" type="pres">
      <dgm:prSet presAssocID="{F53AA872-C1CE-4493-AAC4-404A1F1BCD2E}" presName="imgShp" presStyleLbl="fgImgPlace1" presStyleIdx="2" presStyleCnt="3" custLinFactY="693" custLinFactNeighborX="1780"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65A43582-B034-4E1A-9B08-A090A531D00F}" type="pres">
      <dgm:prSet presAssocID="{F53AA872-C1CE-4493-AAC4-404A1F1BCD2E}" presName="txShp" presStyleLbl="node1" presStyleIdx="2" presStyleCnt="3">
        <dgm:presLayoutVars>
          <dgm:bulletEnabled val="1"/>
        </dgm:presLayoutVars>
      </dgm:prSet>
      <dgm:spPr/>
    </dgm:pt>
  </dgm:ptLst>
  <dgm:cxnLst>
    <dgm:cxn modelId="{C3C45627-6926-4285-A41A-27998D80AF77}" srcId="{33BE3C72-C04D-44E0-85CB-810DFF8598A2}" destId="{E053C323-493E-4438-B72F-6DAC07FBA96D}" srcOrd="0" destOrd="0" parTransId="{838F6BB4-912A-41A2-9F2E-60F16920F7BB}" sibTransId="{3B04BC07-184E-4AD9-B515-73C62DF99C38}"/>
    <dgm:cxn modelId="{CC083183-783B-4A46-8861-939AA24098F1}" srcId="{33BE3C72-C04D-44E0-85CB-810DFF8598A2}" destId="{A321C007-A140-42C6-AC16-FD993C0CBAD1}" srcOrd="1" destOrd="0" parTransId="{EC12B318-DFBA-4677-B2D9-3162722A9369}" sibTransId="{E3E25D4F-DA96-4E15-9CED-16A24285D40E}"/>
    <dgm:cxn modelId="{3D7D0D8E-2627-42C5-BA37-66A91C78B8DA}" type="presOf" srcId="{E053C323-493E-4438-B72F-6DAC07FBA96D}" destId="{D3DF757D-8DDF-47A9-982F-46ACFA906235}" srcOrd="0" destOrd="0" presId="urn:microsoft.com/office/officeart/2005/8/layout/vList3"/>
    <dgm:cxn modelId="{B9ADB2A4-BBB7-4859-A3D0-71C658C8FE07}" type="presOf" srcId="{F53AA872-C1CE-4493-AAC4-404A1F1BCD2E}" destId="{65A43582-B034-4E1A-9B08-A090A531D00F}" srcOrd="0" destOrd="0" presId="urn:microsoft.com/office/officeart/2005/8/layout/vList3"/>
    <dgm:cxn modelId="{CF6C71B7-87C3-474A-BE70-B320065A5E08}" type="presOf" srcId="{33BE3C72-C04D-44E0-85CB-810DFF8598A2}" destId="{5A3A7B69-DE40-4B1B-A7B3-8F0ED59607E4}" srcOrd="0" destOrd="0" presId="urn:microsoft.com/office/officeart/2005/8/layout/vList3"/>
    <dgm:cxn modelId="{B83BF1E5-4BB9-45B4-9722-4D3E126297E2}" type="presOf" srcId="{A321C007-A140-42C6-AC16-FD993C0CBAD1}" destId="{5531B329-99AA-4F25-B2BC-15755C94080E}" srcOrd="0" destOrd="0" presId="urn:microsoft.com/office/officeart/2005/8/layout/vList3"/>
    <dgm:cxn modelId="{EC4603FC-B33C-4590-AF6F-783213B2669C}" srcId="{33BE3C72-C04D-44E0-85CB-810DFF8598A2}" destId="{F53AA872-C1CE-4493-AAC4-404A1F1BCD2E}" srcOrd="2" destOrd="0" parTransId="{600A2421-480D-4589-ACA3-E8562D38A6F0}" sibTransId="{398EF369-1EA1-4547-AB8D-09CB292CC5CA}"/>
    <dgm:cxn modelId="{75804840-CFB9-4968-B30B-F3D8EEFA9D03}" type="presParOf" srcId="{5A3A7B69-DE40-4B1B-A7B3-8F0ED59607E4}" destId="{ADF5B116-AF1C-4F13-975F-90FBBBECBE35}" srcOrd="0" destOrd="0" presId="urn:microsoft.com/office/officeart/2005/8/layout/vList3"/>
    <dgm:cxn modelId="{198B230E-5B20-4351-81E1-49842A2025AD}" type="presParOf" srcId="{ADF5B116-AF1C-4F13-975F-90FBBBECBE35}" destId="{F142D692-F900-487C-BA6F-CDE81F207455}" srcOrd="0" destOrd="0" presId="urn:microsoft.com/office/officeart/2005/8/layout/vList3"/>
    <dgm:cxn modelId="{120DD18B-6828-4CFE-B640-4090A07DE70B}" type="presParOf" srcId="{ADF5B116-AF1C-4F13-975F-90FBBBECBE35}" destId="{D3DF757D-8DDF-47A9-982F-46ACFA906235}" srcOrd="1" destOrd="0" presId="urn:microsoft.com/office/officeart/2005/8/layout/vList3"/>
    <dgm:cxn modelId="{81B141C7-7C2B-4857-8964-D29B79A25E5E}" type="presParOf" srcId="{5A3A7B69-DE40-4B1B-A7B3-8F0ED59607E4}" destId="{F8C5D347-2C5F-4DD9-A8E2-1B47ED1809F5}" srcOrd="1" destOrd="0" presId="urn:microsoft.com/office/officeart/2005/8/layout/vList3"/>
    <dgm:cxn modelId="{BC79EF6F-3B30-4480-BB52-0D589B16A2D8}" type="presParOf" srcId="{5A3A7B69-DE40-4B1B-A7B3-8F0ED59607E4}" destId="{38F28D0B-95FC-4041-A749-F1E5585D6E00}" srcOrd="2" destOrd="0" presId="urn:microsoft.com/office/officeart/2005/8/layout/vList3"/>
    <dgm:cxn modelId="{AFBBC1ED-BE12-471C-B3EF-2EC44015A30D}" type="presParOf" srcId="{38F28D0B-95FC-4041-A749-F1E5585D6E00}" destId="{314FEF06-5074-46F0-B69B-E3101814D83C}" srcOrd="0" destOrd="0" presId="urn:microsoft.com/office/officeart/2005/8/layout/vList3"/>
    <dgm:cxn modelId="{B3FE437B-ED24-44D9-BC68-A00988DC037E}" type="presParOf" srcId="{38F28D0B-95FC-4041-A749-F1E5585D6E00}" destId="{5531B329-99AA-4F25-B2BC-15755C94080E}" srcOrd="1" destOrd="0" presId="urn:microsoft.com/office/officeart/2005/8/layout/vList3"/>
    <dgm:cxn modelId="{C91A8194-7B4A-4A79-8965-0D05F6032E64}" type="presParOf" srcId="{5A3A7B69-DE40-4B1B-A7B3-8F0ED59607E4}" destId="{404A0C19-F565-4C97-BED8-897151E876A8}" srcOrd="3" destOrd="0" presId="urn:microsoft.com/office/officeart/2005/8/layout/vList3"/>
    <dgm:cxn modelId="{A9E2A34A-1862-47A5-BD37-DD09563CD047}" type="presParOf" srcId="{5A3A7B69-DE40-4B1B-A7B3-8F0ED59607E4}" destId="{D75D17DC-02C7-483C-AF12-FFCFCFAC2100}" srcOrd="4" destOrd="0" presId="urn:microsoft.com/office/officeart/2005/8/layout/vList3"/>
    <dgm:cxn modelId="{9D305A99-F6FD-4572-A4C2-43EFA6F43131}" type="presParOf" srcId="{D75D17DC-02C7-483C-AF12-FFCFCFAC2100}" destId="{18176B70-7B45-4A9F-BD1D-1D999FC14475}" srcOrd="0" destOrd="0" presId="urn:microsoft.com/office/officeart/2005/8/layout/vList3"/>
    <dgm:cxn modelId="{100B2743-E644-4F5F-8939-B8DAE03379E7}" type="presParOf" srcId="{D75D17DC-02C7-483C-AF12-FFCFCFAC2100}" destId="{65A43582-B034-4E1A-9B08-A090A531D00F}"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BE3C72-C04D-44E0-85CB-810DFF8598A2}" type="doc">
      <dgm:prSet loTypeId="urn:microsoft.com/office/officeart/2005/8/layout/vList3" loCatId="list" qsTypeId="urn:microsoft.com/office/officeart/2005/8/quickstyle/simple1" qsCatId="simple" csTypeId="urn:microsoft.com/office/officeart/2005/8/colors/accent1_4" csCatId="accent1" phldr="1"/>
      <dgm:spPr/>
      <dgm:t>
        <a:bodyPr/>
        <a:lstStyle/>
        <a:p>
          <a:endParaRPr lang="en-US"/>
        </a:p>
      </dgm:t>
    </dgm:pt>
    <dgm:pt modelId="{E053C323-493E-4438-B72F-6DAC07FBA96D}">
      <dgm:prSet phldrT="[Text]"/>
      <dgm:spPr>
        <a:solidFill>
          <a:srgbClr val="385D8A"/>
        </a:solidFill>
      </dgm:spPr>
      <dgm:t>
        <a:bodyPr/>
        <a:lstStyle/>
        <a:p>
          <a:pPr algn="l"/>
          <a:r>
            <a:rPr lang="en-US" b="0" dirty="0"/>
            <a:t>Introduction to MARBL, a next-gen multiphysics code</a:t>
          </a:r>
        </a:p>
      </dgm:t>
    </dgm:pt>
    <dgm:pt modelId="{838F6BB4-912A-41A2-9F2E-60F16920F7BB}" type="parTrans" cxnId="{C3C45627-6926-4285-A41A-27998D80AF77}">
      <dgm:prSet/>
      <dgm:spPr/>
      <dgm:t>
        <a:bodyPr/>
        <a:lstStyle/>
        <a:p>
          <a:endParaRPr lang="en-US"/>
        </a:p>
      </dgm:t>
    </dgm:pt>
    <dgm:pt modelId="{3B04BC07-184E-4AD9-B515-73C62DF99C38}" type="sibTrans" cxnId="{C3C45627-6926-4285-A41A-27998D80AF77}">
      <dgm:prSet/>
      <dgm:spPr/>
      <dgm:t>
        <a:bodyPr/>
        <a:lstStyle/>
        <a:p>
          <a:endParaRPr lang="en-US"/>
        </a:p>
      </dgm:t>
    </dgm:pt>
    <dgm:pt modelId="{A321C007-A140-42C6-AC16-FD993C0CBAD1}">
      <dgm:prSet phldrT="[Text]"/>
      <dgm:spPr/>
      <dgm:t>
        <a:bodyPr/>
        <a:lstStyle/>
        <a:p>
          <a:pPr algn="l"/>
          <a:r>
            <a:rPr lang="en-US" b="1" u="none" dirty="0"/>
            <a:t>Part I</a:t>
          </a:r>
          <a:r>
            <a:rPr lang="en-US" u="none" dirty="0"/>
            <a:t>: </a:t>
          </a:r>
          <a:r>
            <a:rPr lang="en-US" dirty="0"/>
            <a:t>Radiation Kelvin-Helmholtz    Instability in a Magnetic Field</a:t>
          </a:r>
        </a:p>
      </dgm:t>
    </dgm:pt>
    <dgm:pt modelId="{EC12B318-DFBA-4677-B2D9-3162722A9369}" type="parTrans" cxnId="{CC083183-783B-4A46-8861-939AA24098F1}">
      <dgm:prSet/>
      <dgm:spPr/>
      <dgm:t>
        <a:bodyPr/>
        <a:lstStyle/>
        <a:p>
          <a:endParaRPr lang="en-US"/>
        </a:p>
      </dgm:t>
    </dgm:pt>
    <dgm:pt modelId="{E3E25D4F-DA96-4E15-9CED-16A24285D40E}" type="sibTrans" cxnId="{CC083183-783B-4A46-8861-939AA24098F1}">
      <dgm:prSet/>
      <dgm:spPr/>
      <dgm:t>
        <a:bodyPr/>
        <a:lstStyle/>
        <a:p>
          <a:endParaRPr lang="en-US"/>
        </a:p>
      </dgm:t>
    </dgm:pt>
    <dgm:pt modelId="{F53AA872-C1CE-4493-AAC4-404A1F1BCD2E}">
      <dgm:prSet phldrT="[Text]"/>
      <dgm:spPr>
        <a:solidFill>
          <a:srgbClr val="88A1C9"/>
        </a:solidFill>
      </dgm:spPr>
      <dgm:t>
        <a:bodyPr/>
        <a:lstStyle/>
        <a:p>
          <a:pPr algn="l"/>
          <a:r>
            <a:rPr lang="en-US" b="1" dirty="0"/>
            <a:t>Part II</a:t>
          </a:r>
          <a:r>
            <a:rPr lang="en-US" dirty="0"/>
            <a:t>: Modeling the microstructure of HDC ablators in rad-hydro simulations </a:t>
          </a:r>
        </a:p>
      </dgm:t>
    </dgm:pt>
    <dgm:pt modelId="{600A2421-480D-4589-ACA3-E8562D38A6F0}" type="parTrans" cxnId="{EC4603FC-B33C-4590-AF6F-783213B2669C}">
      <dgm:prSet/>
      <dgm:spPr/>
      <dgm:t>
        <a:bodyPr/>
        <a:lstStyle/>
        <a:p>
          <a:endParaRPr lang="en-US"/>
        </a:p>
      </dgm:t>
    </dgm:pt>
    <dgm:pt modelId="{398EF369-1EA1-4547-AB8D-09CB292CC5CA}" type="sibTrans" cxnId="{EC4603FC-B33C-4590-AF6F-783213B2669C}">
      <dgm:prSet/>
      <dgm:spPr/>
      <dgm:t>
        <a:bodyPr/>
        <a:lstStyle/>
        <a:p>
          <a:endParaRPr lang="en-US"/>
        </a:p>
      </dgm:t>
    </dgm:pt>
    <dgm:pt modelId="{5A3A7B69-DE40-4B1B-A7B3-8F0ED59607E4}" type="pres">
      <dgm:prSet presAssocID="{33BE3C72-C04D-44E0-85CB-810DFF8598A2}" presName="linearFlow" presStyleCnt="0">
        <dgm:presLayoutVars>
          <dgm:dir/>
          <dgm:resizeHandles val="exact"/>
        </dgm:presLayoutVars>
      </dgm:prSet>
      <dgm:spPr/>
    </dgm:pt>
    <dgm:pt modelId="{ADF5B116-AF1C-4F13-975F-90FBBBECBE35}" type="pres">
      <dgm:prSet presAssocID="{E053C323-493E-4438-B72F-6DAC07FBA96D}" presName="composite" presStyleCnt="0"/>
      <dgm:spPr/>
    </dgm:pt>
    <dgm:pt modelId="{F142D692-F900-487C-BA6F-CDE81F207455}" type="pres">
      <dgm:prSet presAssocID="{E053C323-493E-4438-B72F-6DAC07FBA96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3DF757D-8DDF-47A9-982F-46ACFA906235}" type="pres">
      <dgm:prSet presAssocID="{E053C323-493E-4438-B72F-6DAC07FBA96D}" presName="txShp" presStyleLbl="node1" presStyleIdx="0" presStyleCnt="3">
        <dgm:presLayoutVars>
          <dgm:bulletEnabled val="1"/>
        </dgm:presLayoutVars>
      </dgm:prSet>
      <dgm:spPr/>
    </dgm:pt>
    <dgm:pt modelId="{F8C5D347-2C5F-4DD9-A8E2-1B47ED1809F5}" type="pres">
      <dgm:prSet presAssocID="{3B04BC07-184E-4AD9-B515-73C62DF99C38}" presName="spacing" presStyleCnt="0"/>
      <dgm:spPr/>
    </dgm:pt>
    <dgm:pt modelId="{38F28D0B-95FC-4041-A749-F1E5585D6E00}" type="pres">
      <dgm:prSet presAssocID="{A321C007-A140-42C6-AC16-FD993C0CBAD1}" presName="composite" presStyleCnt="0"/>
      <dgm:spPr/>
    </dgm:pt>
    <dgm:pt modelId="{314FEF06-5074-46F0-B69B-E3101814D83C}" type="pres">
      <dgm:prSet presAssocID="{A321C007-A140-42C6-AC16-FD993C0CBAD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dgm:spPr>
    </dgm:pt>
    <dgm:pt modelId="{5531B329-99AA-4F25-B2BC-15755C94080E}" type="pres">
      <dgm:prSet presAssocID="{A321C007-A140-42C6-AC16-FD993C0CBAD1}" presName="txShp" presStyleLbl="node1" presStyleIdx="1" presStyleCnt="3">
        <dgm:presLayoutVars>
          <dgm:bulletEnabled val="1"/>
        </dgm:presLayoutVars>
      </dgm:prSet>
      <dgm:spPr/>
    </dgm:pt>
    <dgm:pt modelId="{404A0C19-F565-4C97-BED8-897151E876A8}" type="pres">
      <dgm:prSet presAssocID="{E3E25D4F-DA96-4E15-9CED-16A24285D40E}" presName="spacing" presStyleCnt="0"/>
      <dgm:spPr/>
    </dgm:pt>
    <dgm:pt modelId="{D75D17DC-02C7-483C-AF12-FFCFCFAC2100}" type="pres">
      <dgm:prSet presAssocID="{F53AA872-C1CE-4493-AAC4-404A1F1BCD2E}" presName="composite" presStyleCnt="0"/>
      <dgm:spPr/>
    </dgm:pt>
    <dgm:pt modelId="{18176B70-7B45-4A9F-BD1D-1D999FC14475}" type="pres">
      <dgm:prSet presAssocID="{F53AA872-C1CE-4493-AAC4-404A1F1BCD2E}" presName="imgShp" presStyleLbl="fgImgPlace1" presStyleIdx="2" presStyleCnt="3" custLinFactY="693" custLinFactNeighborX="1780"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65A43582-B034-4E1A-9B08-A090A531D00F}" type="pres">
      <dgm:prSet presAssocID="{F53AA872-C1CE-4493-AAC4-404A1F1BCD2E}" presName="txShp" presStyleLbl="node1" presStyleIdx="2" presStyleCnt="3">
        <dgm:presLayoutVars>
          <dgm:bulletEnabled val="1"/>
        </dgm:presLayoutVars>
      </dgm:prSet>
      <dgm:spPr/>
    </dgm:pt>
  </dgm:ptLst>
  <dgm:cxnLst>
    <dgm:cxn modelId="{C3C45627-6926-4285-A41A-27998D80AF77}" srcId="{33BE3C72-C04D-44E0-85CB-810DFF8598A2}" destId="{E053C323-493E-4438-B72F-6DAC07FBA96D}" srcOrd="0" destOrd="0" parTransId="{838F6BB4-912A-41A2-9F2E-60F16920F7BB}" sibTransId="{3B04BC07-184E-4AD9-B515-73C62DF99C38}"/>
    <dgm:cxn modelId="{CC083183-783B-4A46-8861-939AA24098F1}" srcId="{33BE3C72-C04D-44E0-85CB-810DFF8598A2}" destId="{A321C007-A140-42C6-AC16-FD993C0CBAD1}" srcOrd="1" destOrd="0" parTransId="{EC12B318-DFBA-4677-B2D9-3162722A9369}" sibTransId="{E3E25D4F-DA96-4E15-9CED-16A24285D40E}"/>
    <dgm:cxn modelId="{3D7D0D8E-2627-42C5-BA37-66A91C78B8DA}" type="presOf" srcId="{E053C323-493E-4438-B72F-6DAC07FBA96D}" destId="{D3DF757D-8DDF-47A9-982F-46ACFA906235}" srcOrd="0" destOrd="0" presId="urn:microsoft.com/office/officeart/2005/8/layout/vList3"/>
    <dgm:cxn modelId="{B9ADB2A4-BBB7-4859-A3D0-71C658C8FE07}" type="presOf" srcId="{F53AA872-C1CE-4493-AAC4-404A1F1BCD2E}" destId="{65A43582-B034-4E1A-9B08-A090A531D00F}" srcOrd="0" destOrd="0" presId="urn:microsoft.com/office/officeart/2005/8/layout/vList3"/>
    <dgm:cxn modelId="{CF6C71B7-87C3-474A-BE70-B320065A5E08}" type="presOf" srcId="{33BE3C72-C04D-44E0-85CB-810DFF8598A2}" destId="{5A3A7B69-DE40-4B1B-A7B3-8F0ED59607E4}" srcOrd="0" destOrd="0" presId="urn:microsoft.com/office/officeart/2005/8/layout/vList3"/>
    <dgm:cxn modelId="{B83BF1E5-4BB9-45B4-9722-4D3E126297E2}" type="presOf" srcId="{A321C007-A140-42C6-AC16-FD993C0CBAD1}" destId="{5531B329-99AA-4F25-B2BC-15755C94080E}" srcOrd="0" destOrd="0" presId="urn:microsoft.com/office/officeart/2005/8/layout/vList3"/>
    <dgm:cxn modelId="{EC4603FC-B33C-4590-AF6F-783213B2669C}" srcId="{33BE3C72-C04D-44E0-85CB-810DFF8598A2}" destId="{F53AA872-C1CE-4493-AAC4-404A1F1BCD2E}" srcOrd="2" destOrd="0" parTransId="{600A2421-480D-4589-ACA3-E8562D38A6F0}" sibTransId="{398EF369-1EA1-4547-AB8D-09CB292CC5CA}"/>
    <dgm:cxn modelId="{75804840-CFB9-4968-B30B-F3D8EEFA9D03}" type="presParOf" srcId="{5A3A7B69-DE40-4B1B-A7B3-8F0ED59607E4}" destId="{ADF5B116-AF1C-4F13-975F-90FBBBECBE35}" srcOrd="0" destOrd="0" presId="urn:microsoft.com/office/officeart/2005/8/layout/vList3"/>
    <dgm:cxn modelId="{198B230E-5B20-4351-81E1-49842A2025AD}" type="presParOf" srcId="{ADF5B116-AF1C-4F13-975F-90FBBBECBE35}" destId="{F142D692-F900-487C-BA6F-CDE81F207455}" srcOrd="0" destOrd="0" presId="urn:microsoft.com/office/officeart/2005/8/layout/vList3"/>
    <dgm:cxn modelId="{120DD18B-6828-4CFE-B640-4090A07DE70B}" type="presParOf" srcId="{ADF5B116-AF1C-4F13-975F-90FBBBECBE35}" destId="{D3DF757D-8DDF-47A9-982F-46ACFA906235}" srcOrd="1" destOrd="0" presId="urn:microsoft.com/office/officeart/2005/8/layout/vList3"/>
    <dgm:cxn modelId="{81B141C7-7C2B-4857-8964-D29B79A25E5E}" type="presParOf" srcId="{5A3A7B69-DE40-4B1B-A7B3-8F0ED59607E4}" destId="{F8C5D347-2C5F-4DD9-A8E2-1B47ED1809F5}" srcOrd="1" destOrd="0" presId="urn:microsoft.com/office/officeart/2005/8/layout/vList3"/>
    <dgm:cxn modelId="{BC79EF6F-3B30-4480-BB52-0D589B16A2D8}" type="presParOf" srcId="{5A3A7B69-DE40-4B1B-A7B3-8F0ED59607E4}" destId="{38F28D0B-95FC-4041-A749-F1E5585D6E00}" srcOrd="2" destOrd="0" presId="urn:microsoft.com/office/officeart/2005/8/layout/vList3"/>
    <dgm:cxn modelId="{AFBBC1ED-BE12-471C-B3EF-2EC44015A30D}" type="presParOf" srcId="{38F28D0B-95FC-4041-A749-F1E5585D6E00}" destId="{314FEF06-5074-46F0-B69B-E3101814D83C}" srcOrd="0" destOrd="0" presId="urn:microsoft.com/office/officeart/2005/8/layout/vList3"/>
    <dgm:cxn modelId="{B3FE437B-ED24-44D9-BC68-A00988DC037E}" type="presParOf" srcId="{38F28D0B-95FC-4041-A749-F1E5585D6E00}" destId="{5531B329-99AA-4F25-B2BC-15755C94080E}" srcOrd="1" destOrd="0" presId="urn:microsoft.com/office/officeart/2005/8/layout/vList3"/>
    <dgm:cxn modelId="{C91A8194-7B4A-4A79-8965-0D05F6032E64}" type="presParOf" srcId="{5A3A7B69-DE40-4B1B-A7B3-8F0ED59607E4}" destId="{404A0C19-F565-4C97-BED8-897151E876A8}" srcOrd="3" destOrd="0" presId="urn:microsoft.com/office/officeart/2005/8/layout/vList3"/>
    <dgm:cxn modelId="{A9E2A34A-1862-47A5-BD37-DD09563CD047}" type="presParOf" srcId="{5A3A7B69-DE40-4B1B-A7B3-8F0ED59607E4}" destId="{D75D17DC-02C7-483C-AF12-FFCFCFAC2100}" srcOrd="4" destOrd="0" presId="urn:microsoft.com/office/officeart/2005/8/layout/vList3"/>
    <dgm:cxn modelId="{9D305A99-F6FD-4572-A4C2-43EFA6F43131}" type="presParOf" srcId="{D75D17DC-02C7-483C-AF12-FFCFCFAC2100}" destId="{18176B70-7B45-4A9F-BD1D-1D999FC14475}" srcOrd="0" destOrd="0" presId="urn:microsoft.com/office/officeart/2005/8/layout/vList3"/>
    <dgm:cxn modelId="{100B2743-E644-4F5F-8939-B8DAE03379E7}" type="presParOf" srcId="{D75D17DC-02C7-483C-AF12-FFCFCFAC2100}" destId="{65A43582-B034-4E1A-9B08-A090A531D00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BE3C72-C04D-44E0-85CB-810DFF8598A2}" type="doc">
      <dgm:prSet loTypeId="urn:microsoft.com/office/officeart/2005/8/layout/vList3" loCatId="list" qsTypeId="urn:microsoft.com/office/officeart/2005/8/quickstyle/simple1" qsCatId="simple" csTypeId="urn:microsoft.com/office/officeart/2005/8/colors/accent1_4" csCatId="accent1" phldr="1"/>
      <dgm:spPr/>
      <dgm:t>
        <a:bodyPr/>
        <a:lstStyle/>
        <a:p>
          <a:endParaRPr lang="en-US"/>
        </a:p>
      </dgm:t>
    </dgm:pt>
    <dgm:pt modelId="{E053C323-493E-4438-B72F-6DAC07FBA96D}">
      <dgm:prSet phldrT="[Text]"/>
      <dgm:spPr>
        <a:solidFill>
          <a:srgbClr val="88A1C9"/>
        </a:solidFill>
      </dgm:spPr>
      <dgm:t>
        <a:bodyPr/>
        <a:lstStyle/>
        <a:p>
          <a:pPr algn="l"/>
          <a:r>
            <a:rPr lang="en-US" b="0" dirty="0"/>
            <a:t>Introduction to MARBL, a next-gen multiphysics code</a:t>
          </a:r>
        </a:p>
      </dgm:t>
    </dgm:pt>
    <dgm:pt modelId="{838F6BB4-912A-41A2-9F2E-60F16920F7BB}" type="parTrans" cxnId="{C3C45627-6926-4285-A41A-27998D80AF77}">
      <dgm:prSet/>
      <dgm:spPr/>
      <dgm:t>
        <a:bodyPr/>
        <a:lstStyle/>
        <a:p>
          <a:endParaRPr lang="en-US"/>
        </a:p>
      </dgm:t>
    </dgm:pt>
    <dgm:pt modelId="{3B04BC07-184E-4AD9-B515-73C62DF99C38}" type="sibTrans" cxnId="{C3C45627-6926-4285-A41A-27998D80AF77}">
      <dgm:prSet/>
      <dgm:spPr/>
      <dgm:t>
        <a:bodyPr/>
        <a:lstStyle/>
        <a:p>
          <a:endParaRPr lang="en-US"/>
        </a:p>
      </dgm:t>
    </dgm:pt>
    <dgm:pt modelId="{A321C007-A140-42C6-AC16-FD993C0CBAD1}">
      <dgm:prSet phldrT="[Text]"/>
      <dgm:spPr>
        <a:solidFill>
          <a:srgbClr val="385D8A"/>
        </a:solidFill>
      </dgm:spPr>
      <dgm:t>
        <a:bodyPr/>
        <a:lstStyle/>
        <a:p>
          <a:pPr algn="l"/>
          <a:r>
            <a:rPr lang="en-US" b="1" u="none" dirty="0"/>
            <a:t>Part I</a:t>
          </a:r>
          <a:r>
            <a:rPr lang="en-US" u="none" dirty="0"/>
            <a:t>: </a:t>
          </a:r>
          <a:r>
            <a:rPr lang="en-US" dirty="0"/>
            <a:t>Radiation Kelvin-Helmholtz    Instability in a Magnetic Field</a:t>
          </a:r>
        </a:p>
      </dgm:t>
    </dgm:pt>
    <dgm:pt modelId="{EC12B318-DFBA-4677-B2D9-3162722A9369}" type="parTrans" cxnId="{CC083183-783B-4A46-8861-939AA24098F1}">
      <dgm:prSet/>
      <dgm:spPr/>
      <dgm:t>
        <a:bodyPr/>
        <a:lstStyle/>
        <a:p>
          <a:endParaRPr lang="en-US"/>
        </a:p>
      </dgm:t>
    </dgm:pt>
    <dgm:pt modelId="{E3E25D4F-DA96-4E15-9CED-16A24285D40E}" type="sibTrans" cxnId="{CC083183-783B-4A46-8861-939AA24098F1}">
      <dgm:prSet/>
      <dgm:spPr/>
      <dgm:t>
        <a:bodyPr/>
        <a:lstStyle/>
        <a:p>
          <a:endParaRPr lang="en-US"/>
        </a:p>
      </dgm:t>
    </dgm:pt>
    <dgm:pt modelId="{F53AA872-C1CE-4493-AAC4-404A1F1BCD2E}">
      <dgm:prSet phldrT="[Text]"/>
      <dgm:spPr>
        <a:solidFill>
          <a:srgbClr val="88A1C9"/>
        </a:solidFill>
      </dgm:spPr>
      <dgm:t>
        <a:bodyPr/>
        <a:lstStyle/>
        <a:p>
          <a:pPr algn="l"/>
          <a:r>
            <a:rPr lang="en-US" b="1" dirty="0"/>
            <a:t>Part II</a:t>
          </a:r>
          <a:r>
            <a:rPr lang="en-US" dirty="0"/>
            <a:t>: Modeling the microstructure of HDC ablators in rad-hydro simulations </a:t>
          </a:r>
        </a:p>
      </dgm:t>
    </dgm:pt>
    <dgm:pt modelId="{600A2421-480D-4589-ACA3-E8562D38A6F0}" type="parTrans" cxnId="{EC4603FC-B33C-4590-AF6F-783213B2669C}">
      <dgm:prSet/>
      <dgm:spPr/>
      <dgm:t>
        <a:bodyPr/>
        <a:lstStyle/>
        <a:p>
          <a:endParaRPr lang="en-US"/>
        </a:p>
      </dgm:t>
    </dgm:pt>
    <dgm:pt modelId="{398EF369-1EA1-4547-AB8D-09CB292CC5CA}" type="sibTrans" cxnId="{EC4603FC-B33C-4590-AF6F-783213B2669C}">
      <dgm:prSet/>
      <dgm:spPr/>
      <dgm:t>
        <a:bodyPr/>
        <a:lstStyle/>
        <a:p>
          <a:endParaRPr lang="en-US"/>
        </a:p>
      </dgm:t>
    </dgm:pt>
    <dgm:pt modelId="{5A3A7B69-DE40-4B1B-A7B3-8F0ED59607E4}" type="pres">
      <dgm:prSet presAssocID="{33BE3C72-C04D-44E0-85CB-810DFF8598A2}" presName="linearFlow" presStyleCnt="0">
        <dgm:presLayoutVars>
          <dgm:dir/>
          <dgm:resizeHandles val="exact"/>
        </dgm:presLayoutVars>
      </dgm:prSet>
      <dgm:spPr/>
    </dgm:pt>
    <dgm:pt modelId="{ADF5B116-AF1C-4F13-975F-90FBBBECBE35}" type="pres">
      <dgm:prSet presAssocID="{E053C323-493E-4438-B72F-6DAC07FBA96D}" presName="composite" presStyleCnt="0"/>
      <dgm:spPr/>
    </dgm:pt>
    <dgm:pt modelId="{F142D692-F900-487C-BA6F-CDE81F207455}" type="pres">
      <dgm:prSet presAssocID="{E053C323-493E-4438-B72F-6DAC07FBA96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3DF757D-8DDF-47A9-982F-46ACFA906235}" type="pres">
      <dgm:prSet presAssocID="{E053C323-493E-4438-B72F-6DAC07FBA96D}" presName="txShp" presStyleLbl="node1" presStyleIdx="0" presStyleCnt="3">
        <dgm:presLayoutVars>
          <dgm:bulletEnabled val="1"/>
        </dgm:presLayoutVars>
      </dgm:prSet>
      <dgm:spPr/>
    </dgm:pt>
    <dgm:pt modelId="{F8C5D347-2C5F-4DD9-A8E2-1B47ED1809F5}" type="pres">
      <dgm:prSet presAssocID="{3B04BC07-184E-4AD9-B515-73C62DF99C38}" presName="spacing" presStyleCnt="0"/>
      <dgm:spPr/>
    </dgm:pt>
    <dgm:pt modelId="{38F28D0B-95FC-4041-A749-F1E5585D6E00}" type="pres">
      <dgm:prSet presAssocID="{A321C007-A140-42C6-AC16-FD993C0CBAD1}" presName="composite" presStyleCnt="0"/>
      <dgm:spPr/>
    </dgm:pt>
    <dgm:pt modelId="{314FEF06-5074-46F0-B69B-E3101814D83C}" type="pres">
      <dgm:prSet presAssocID="{A321C007-A140-42C6-AC16-FD993C0CBAD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dgm:spPr>
    </dgm:pt>
    <dgm:pt modelId="{5531B329-99AA-4F25-B2BC-15755C94080E}" type="pres">
      <dgm:prSet presAssocID="{A321C007-A140-42C6-AC16-FD993C0CBAD1}" presName="txShp" presStyleLbl="node1" presStyleIdx="1" presStyleCnt="3">
        <dgm:presLayoutVars>
          <dgm:bulletEnabled val="1"/>
        </dgm:presLayoutVars>
      </dgm:prSet>
      <dgm:spPr/>
    </dgm:pt>
    <dgm:pt modelId="{404A0C19-F565-4C97-BED8-897151E876A8}" type="pres">
      <dgm:prSet presAssocID="{E3E25D4F-DA96-4E15-9CED-16A24285D40E}" presName="spacing" presStyleCnt="0"/>
      <dgm:spPr/>
    </dgm:pt>
    <dgm:pt modelId="{D75D17DC-02C7-483C-AF12-FFCFCFAC2100}" type="pres">
      <dgm:prSet presAssocID="{F53AA872-C1CE-4493-AAC4-404A1F1BCD2E}" presName="composite" presStyleCnt="0"/>
      <dgm:spPr/>
    </dgm:pt>
    <dgm:pt modelId="{18176B70-7B45-4A9F-BD1D-1D999FC14475}" type="pres">
      <dgm:prSet presAssocID="{F53AA872-C1CE-4493-AAC4-404A1F1BCD2E}" presName="imgShp" presStyleLbl="fgImgPlace1" presStyleIdx="2" presStyleCnt="3" custLinFactY="693" custLinFactNeighborX="1780"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65A43582-B034-4E1A-9B08-A090A531D00F}" type="pres">
      <dgm:prSet presAssocID="{F53AA872-C1CE-4493-AAC4-404A1F1BCD2E}" presName="txShp" presStyleLbl="node1" presStyleIdx="2" presStyleCnt="3">
        <dgm:presLayoutVars>
          <dgm:bulletEnabled val="1"/>
        </dgm:presLayoutVars>
      </dgm:prSet>
      <dgm:spPr/>
    </dgm:pt>
  </dgm:ptLst>
  <dgm:cxnLst>
    <dgm:cxn modelId="{C3C45627-6926-4285-A41A-27998D80AF77}" srcId="{33BE3C72-C04D-44E0-85CB-810DFF8598A2}" destId="{E053C323-493E-4438-B72F-6DAC07FBA96D}" srcOrd="0" destOrd="0" parTransId="{838F6BB4-912A-41A2-9F2E-60F16920F7BB}" sibTransId="{3B04BC07-184E-4AD9-B515-73C62DF99C38}"/>
    <dgm:cxn modelId="{CC083183-783B-4A46-8861-939AA24098F1}" srcId="{33BE3C72-C04D-44E0-85CB-810DFF8598A2}" destId="{A321C007-A140-42C6-AC16-FD993C0CBAD1}" srcOrd="1" destOrd="0" parTransId="{EC12B318-DFBA-4677-B2D9-3162722A9369}" sibTransId="{E3E25D4F-DA96-4E15-9CED-16A24285D40E}"/>
    <dgm:cxn modelId="{3D7D0D8E-2627-42C5-BA37-66A91C78B8DA}" type="presOf" srcId="{E053C323-493E-4438-B72F-6DAC07FBA96D}" destId="{D3DF757D-8DDF-47A9-982F-46ACFA906235}" srcOrd="0" destOrd="0" presId="urn:microsoft.com/office/officeart/2005/8/layout/vList3"/>
    <dgm:cxn modelId="{B9ADB2A4-BBB7-4859-A3D0-71C658C8FE07}" type="presOf" srcId="{F53AA872-C1CE-4493-AAC4-404A1F1BCD2E}" destId="{65A43582-B034-4E1A-9B08-A090A531D00F}" srcOrd="0" destOrd="0" presId="urn:microsoft.com/office/officeart/2005/8/layout/vList3"/>
    <dgm:cxn modelId="{CF6C71B7-87C3-474A-BE70-B320065A5E08}" type="presOf" srcId="{33BE3C72-C04D-44E0-85CB-810DFF8598A2}" destId="{5A3A7B69-DE40-4B1B-A7B3-8F0ED59607E4}" srcOrd="0" destOrd="0" presId="urn:microsoft.com/office/officeart/2005/8/layout/vList3"/>
    <dgm:cxn modelId="{B83BF1E5-4BB9-45B4-9722-4D3E126297E2}" type="presOf" srcId="{A321C007-A140-42C6-AC16-FD993C0CBAD1}" destId="{5531B329-99AA-4F25-B2BC-15755C94080E}" srcOrd="0" destOrd="0" presId="urn:microsoft.com/office/officeart/2005/8/layout/vList3"/>
    <dgm:cxn modelId="{EC4603FC-B33C-4590-AF6F-783213B2669C}" srcId="{33BE3C72-C04D-44E0-85CB-810DFF8598A2}" destId="{F53AA872-C1CE-4493-AAC4-404A1F1BCD2E}" srcOrd="2" destOrd="0" parTransId="{600A2421-480D-4589-ACA3-E8562D38A6F0}" sibTransId="{398EF369-1EA1-4547-AB8D-09CB292CC5CA}"/>
    <dgm:cxn modelId="{75804840-CFB9-4968-B30B-F3D8EEFA9D03}" type="presParOf" srcId="{5A3A7B69-DE40-4B1B-A7B3-8F0ED59607E4}" destId="{ADF5B116-AF1C-4F13-975F-90FBBBECBE35}" srcOrd="0" destOrd="0" presId="urn:microsoft.com/office/officeart/2005/8/layout/vList3"/>
    <dgm:cxn modelId="{198B230E-5B20-4351-81E1-49842A2025AD}" type="presParOf" srcId="{ADF5B116-AF1C-4F13-975F-90FBBBECBE35}" destId="{F142D692-F900-487C-BA6F-CDE81F207455}" srcOrd="0" destOrd="0" presId="urn:microsoft.com/office/officeart/2005/8/layout/vList3"/>
    <dgm:cxn modelId="{120DD18B-6828-4CFE-B640-4090A07DE70B}" type="presParOf" srcId="{ADF5B116-AF1C-4F13-975F-90FBBBECBE35}" destId="{D3DF757D-8DDF-47A9-982F-46ACFA906235}" srcOrd="1" destOrd="0" presId="urn:microsoft.com/office/officeart/2005/8/layout/vList3"/>
    <dgm:cxn modelId="{81B141C7-7C2B-4857-8964-D29B79A25E5E}" type="presParOf" srcId="{5A3A7B69-DE40-4B1B-A7B3-8F0ED59607E4}" destId="{F8C5D347-2C5F-4DD9-A8E2-1B47ED1809F5}" srcOrd="1" destOrd="0" presId="urn:microsoft.com/office/officeart/2005/8/layout/vList3"/>
    <dgm:cxn modelId="{BC79EF6F-3B30-4480-BB52-0D589B16A2D8}" type="presParOf" srcId="{5A3A7B69-DE40-4B1B-A7B3-8F0ED59607E4}" destId="{38F28D0B-95FC-4041-A749-F1E5585D6E00}" srcOrd="2" destOrd="0" presId="urn:microsoft.com/office/officeart/2005/8/layout/vList3"/>
    <dgm:cxn modelId="{AFBBC1ED-BE12-471C-B3EF-2EC44015A30D}" type="presParOf" srcId="{38F28D0B-95FC-4041-A749-F1E5585D6E00}" destId="{314FEF06-5074-46F0-B69B-E3101814D83C}" srcOrd="0" destOrd="0" presId="urn:microsoft.com/office/officeart/2005/8/layout/vList3"/>
    <dgm:cxn modelId="{B3FE437B-ED24-44D9-BC68-A00988DC037E}" type="presParOf" srcId="{38F28D0B-95FC-4041-A749-F1E5585D6E00}" destId="{5531B329-99AA-4F25-B2BC-15755C94080E}" srcOrd="1" destOrd="0" presId="urn:microsoft.com/office/officeart/2005/8/layout/vList3"/>
    <dgm:cxn modelId="{C91A8194-7B4A-4A79-8965-0D05F6032E64}" type="presParOf" srcId="{5A3A7B69-DE40-4B1B-A7B3-8F0ED59607E4}" destId="{404A0C19-F565-4C97-BED8-897151E876A8}" srcOrd="3" destOrd="0" presId="urn:microsoft.com/office/officeart/2005/8/layout/vList3"/>
    <dgm:cxn modelId="{A9E2A34A-1862-47A5-BD37-DD09563CD047}" type="presParOf" srcId="{5A3A7B69-DE40-4B1B-A7B3-8F0ED59607E4}" destId="{D75D17DC-02C7-483C-AF12-FFCFCFAC2100}" srcOrd="4" destOrd="0" presId="urn:microsoft.com/office/officeart/2005/8/layout/vList3"/>
    <dgm:cxn modelId="{9D305A99-F6FD-4572-A4C2-43EFA6F43131}" type="presParOf" srcId="{D75D17DC-02C7-483C-AF12-FFCFCFAC2100}" destId="{18176B70-7B45-4A9F-BD1D-1D999FC14475}" srcOrd="0" destOrd="0" presId="urn:microsoft.com/office/officeart/2005/8/layout/vList3"/>
    <dgm:cxn modelId="{100B2743-E644-4F5F-8939-B8DAE03379E7}" type="presParOf" srcId="{D75D17DC-02C7-483C-AF12-FFCFCFAC2100}" destId="{65A43582-B034-4E1A-9B08-A090A531D00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BE3C72-C04D-44E0-85CB-810DFF8598A2}" type="doc">
      <dgm:prSet loTypeId="urn:microsoft.com/office/officeart/2005/8/layout/vList3" loCatId="list" qsTypeId="urn:microsoft.com/office/officeart/2005/8/quickstyle/simple1" qsCatId="simple" csTypeId="urn:microsoft.com/office/officeart/2005/8/colors/accent1_4" csCatId="accent1" phldr="1"/>
      <dgm:spPr/>
      <dgm:t>
        <a:bodyPr/>
        <a:lstStyle/>
        <a:p>
          <a:endParaRPr lang="en-US"/>
        </a:p>
      </dgm:t>
    </dgm:pt>
    <dgm:pt modelId="{E053C323-493E-4438-B72F-6DAC07FBA96D}">
      <dgm:prSet phldrT="[Text]"/>
      <dgm:spPr>
        <a:solidFill>
          <a:srgbClr val="88A1C9"/>
        </a:solidFill>
      </dgm:spPr>
      <dgm:t>
        <a:bodyPr/>
        <a:lstStyle/>
        <a:p>
          <a:pPr algn="l"/>
          <a:r>
            <a:rPr lang="en-US" b="0" dirty="0"/>
            <a:t>Introduction to MARBL, a next-gen multiphysics code</a:t>
          </a:r>
        </a:p>
      </dgm:t>
    </dgm:pt>
    <dgm:pt modelId="{838F6BB4-912A-41A2-9F2E-60F16920F7BB}" type="parTrans" cxnId="{C3C45627-6926-4285-A41A-27998D80AF77}">
      <dgm:prSet/>
      <dgm:spPr/>
      <dgm:t>
        <a:bodyPr/>
        <a:lstStyle/>
        <a:p>
          <a:endParaRPr lang="en-US"/>
        </a:p>
      </dgm:t>
    </dgm:pt>
    <dgm:pt modelId="{3B04BC07-184E-4AD9-B515-73C62DF99C38}" type="sibTrans" cxnId="{C3C45627-6926-4285-A41A-27998D80AF77}">
      <dgm:prSet/>
      <dgm:spPr/>
      <dgm:t>
        <a:bodyPr/>
        <a:lstStyle/>
        <a:p>
          <a:endParaRPr lang="en-US"/>
        </a:p>
      </dgm:t>
    </dgm:pt>
    <dgm:pt modelId="{A321C007-A140-42C6-AC16-FD993C0CBAD1}">
      <dgm:prSet phldrT="[Text]"/>
      <dgm:spPr>
        <a:solidFill>
          <a:srgbClr val="88A1C9"/>
        </a:solidFill>
      </dgm:spPr>
      <dgm:t>
        <a:bodyPr/>
        <a:lstStyle/>
        <a:p>
          <a:pPr algn="l"/>
          <a:r>
            <a:rPr lang="en-US" b="1" u="none" dirty="0"/>
            <a:t>Part I</a:t>
          </a:r>
          <a:r>
            <a:rPr lang="en-US" u="none" dirty="0"/>
            <a:t>: </a:t>
          </a:r>
          <a:r>
            <a:rPr lang="en-US" dirty="0"/>
            <a:t>Radiation Kelvin-Helmholtz    Instability in a Magnetic Field</a:t>
          </a:r>
        </a:p>
      </dgm:t>
    </dgm:pt>
    <dgm:pt modelId="{EC12B318-DFBA-4677-B2D9-3162722A9369}" type="parTrans" cxnId="{CC083183-783B-4A46-8861-939AA24098F1}">
      <dgm:prSet/>
      <dgm:spPr/>
      <dgm:t>
        <a:bodyPr/>
        <a:lstStyle/>
        <a:p>
          <a:endParaRPr lang="en-US"/>
        </a:p>
      </dgm:t>
    </dgm:pt>
    <dgm:pt modelId="{E3E25D4F-DA96-4E15-9CED-16A24285D40E}" type="sibTrans" cxnId="{CC083183-783B-4A46-8861-939AA24098F1}">
      <dgm:prSet/>
      <dgm:spPr/>
      <dgm:t>
        <a:bodyPr/>
        <a:lstStyle/>
        <a:p>
          <a:endParaRPr lang="en-US"/>
        </a:p>
      </dgm:t>
    </dgm:pt>
    <dgm:pt modelId="{F53AA872-C1CE-4493-AAC4-404A1F1BCD2E}">
      <dgm:prSet phldrT="[Text]"/>
      <dgm:spPr>
        <a:solidFill>
          <a:srgbClr val="385D8A"/>
        </a:solidFill>
      </dgm:spPr>
      <dgm:t>
        <a:bodyPr/>
        <a:lstStyle/>
        <a:p>
          <a:pPr algn="l"/>
          <a:r>
            <a:rPr lang="en-US" b="1" dirty="0"/>
            <a:t>Part II</a:t>
          </a:r>
          <a:r>
            <a:rPr lang="en-US" dirty="0"/>
            <a:t>: Modeling the microstructure of HDC ablators in rad-hydro simulations </a:t>
          </a:r>
        </a:p>
      </dgm:t>
    </dgm:pt>
    <dgm:pt modelId="{600A2421-480D-4589-ACA3-E8562D38A6F0}" type="parTrans" cxnId="{EC4603FC-B33C-4590-AF6F-783213B2669C}">
      <dgm:prSet/>
      <dgm:spPr/>
      <dgm:t>
        <a:bodyPr/>
        <a:lstStyle/>
        <a:p>
          <a:endParaRPr lang="en-US"/>
        </a:p>
      </dgm:t>
    </dgm:pt>
    <dgm:pt modelId="{398EF369-1EA1-4547-AB8D-09CB292CC5CA}" type="sibTrans" cxnId="{EC4603FC-B33C-4590-AF6F-783213B2669C}">
      <dgm:prSet/>
      <dgm:spPr/>
      <dgm:t>
        <a:bodyPr/>
        <a:lstStyle/>
        <a:p>
          <a:endParaRPr lang="en-US"/>
        </a:p>
      </dgm:t>
    </dgm:pt>
    <dgm:pt modelId="{5A3A7B69-DE40-4B1B-A7B3-8F0ED59607E4}" type="pres">
      <dgm:prSet presAssocID="{33BE3C72-C04D-44E0-85CB-810DFF8598A2}" presName="linearFlow" presStyleCnt="0">
        <dgm:presLayoutVars>
          <dgm:dir/>
          <dgm:resizeHandles val="exact"/>
        </dgm:presLayoutVars>
      </dgm:prSet>
      <dgm:spPr/>
    </dgm:pt>
    <dgm:pt modelId="{ADF5B116-AF1C-4F13-975F-90FBBBECBE35}" type="pres">
      <dgm:prSet presAssocID="{E053C323-493E-4438-B72F-6DAC07FBA96D}" presName="composite" presStyleCnt="0"/>
      <dgm:spPr/>
    </dgm:pt>
    <dgm:pt modelId="{F142D692-F900-487C-BA6F-CDE81F207455}" type="pres">
      <dgm:prSet presAssocID="{E053C323-493E-4438-B72F-6DAC07FBA96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3DF757D-8DDF-47A9-982F-46ACFA906235}" type="pres">
      <dgm:prSet presAssocID="{E053C323-493E-4438-B72F-6DAC07FBA96D}" presName="txShp" presStyleLbl="node1" presStyleIdx="0" presStyleCnt="3">
        <dgm:presLayoutVars>
          <dgm:bulletEnabled val="1"/>
        </dgm:presLayoutVars>
      </dgm:prSet>
      <dgm:spPr/>
    </dgm:pt>
    <dgm:pt modelId="{F8C5D347-2C5F-4DD9-A8E2-1B47ED1809F5}" type="pres">
      <dgm:prSet presAssocID="{3B04BC07-184E-4AD9-B515-73C62DF99C38}" presName="spacing" presStyleCnt="0"/>
      <dgm:spPr/>
    </dgm:pt>
    <dgm:pt modelId="{38F28D0B-95FC-4041-A749-F1E5585D6E00}" type="pres">
      <dgm:prSet presAssocID="{A321C007-A140-42C6-AC16-FD993C0CBAD1}" presName="composite" presStyleCnt="0"/>
      <dgm:spPr/>
    </dgm:pt>
    <dgm:pt modelId="{314FEF06-5074-46F0-B69B-E3101814D83C}" type="pres">
      <dgm:prSet presAssocID="{A321C007-A140-42C6-AC16-FD993C0CBAD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dgm:spPr>
    </dgm:pt>
    <dgm:pt modelId="{5531B329-99AA-4F25-B2BC-15755C94080E}" type="pres">
      <dgm:prSet presAssocID="{A321C007-A140-42C6-AC16-FD993C0CBAD1}" presName="txShp" presStyleLbl="node1" presStyleIdx="1" presStyleCnt="3">
        <dgm:presLayoutVars>
          <dgm:bulletEnabled val="1"/>
        </dgm:presLayoutVars>
      </dgm:prSet>
      <dgm:spPr/>
    </dgm:pt>
    <dgm:pt modelId="{404A0C19-F565-4C97-BED8-897151E876A8}" type="pres">
      <dgm:prSet presAssocID="{E3E25D4F-DA96-4E15-9CED-16A24285D40E}" presName="spacing" presStyleCnt="0"/>
      <dgm:spPr/>
    </dgm:pt>
    <dgm:pt modelId="{D75D17DC-02C7-483C-AF12-FFCFCFAC2100}" type="pres">
      <dgm:prSet presAssocID="{F53AA872-C1CE-4493-AAC4-404A1F1BCD2E}" presName="composite" presStyleCnt="0"/>
      <dgm:spPr/>
    </dgm:pt>
    <dgm:pt modelId="{18176B70-7B45-4A9F-BD1D-1D999FC14475}" type="pres">
      <dgm:prSet presAssocID="{F53AA872-C1CE-4493-AAC4-404A1F1BCD2E}" presName="imgShp" presStyleLbl="fgImgPlace1" presStyleIdx="2" presStyleCnt="3" custLinFactY="693" custLinFactNeighborX="1780"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65A43582-B034-4E1A-9B08-A090A531D00F}" type="pres">
      <dgm:prSet presAssocID="{F53AA872-C1CE-4493-AAC4-404A1F1BCD2E}" presName="txShp" presStyleLbl="node1" presStyleIdx="2" presStyleCnt="3">
        <dgm:presLayoutVars>
          <dgm:bulletEnabled val="1"/>
        </dgm:presLayoutVars>
      </dgm:prSet>
      <dgm:spPr/>
    </dgm:pt>
  </dgm:ptLst>
  <dgm:cxnLst>
    <dgm:cxn modelId="{C3C45627-6926-4285-A41A-27998D80AF77}" srcId="{33BE3C72-C04D-44E0-85CB-810DFF8598A2}" destId="{E053C323-493E-4438-B72F-6DAC07FBA96D}" srcOrd="0" destOrd="0" parTransId="{838F6BB4-912A-41A2-9F2E-60F16920F7BB}" sibTransId="{3B04BC07-184E-4AD9-B515-73C62DF99C38}"/>
    <dgm:cxn modelId="{CC083183-783B-4A46-8861-939AA24098F1}" srcId="{33BE3C72-C04D-44E0-85CB-810DFF8598A2}" destId="{A321C007-A140-42C6-AC16-FD993C0CBAD1}" srcOrd="1" destOrd="0" parTransId="{EC12B318-DFBA-4677-B2D9-3162722A9369}" sibTransId="{E3E25D4F-DA96-4E15-9CED-16A24285D40E}"/>
    <dgm:cxn modelId="{3D7D0D8E-2627-42C5-BA37-66A91C78B8DA}" type="presOf" srcId="{E053C323-493E-4438-B72F-6DAC07FBA96D}" destId="{D3DF757D-8DDF-47A9-982F-46ACFA906235}" srcOrd="0" destOrd="0" presId="urn:microsoft.com/office/officeart/2005/8/layout/vList3"/>
    <dgm:cxn modelId="{B9ADB2A4-BBB7-4859-A3D0-71C658C8FE07}" type="presOf" srcId="{F53AA872-C1CE-4493-AAC4-404A1F1BCD2E}" destId="{65A43582-B034-4E1A-9B08-A090A531D00F}" srcOrd="0" destOrd="0" presId="urn:microsoft.com/office/officeart/2005/8/layout/vList3"/>
    <dgm:cxn modelId="{CF6C71B7-87C3-474A-BE70-B320065A5E08}" type="presOf" srcId="{33BE3C72-C04D-44E0-85CB-810DFF8598A2}" destId="{5A3A7B69-DE40-4B1B-A7B3-8F0ED59607E4}" srcOrd="0" destOrd="0" presId="urn:microsoft.com/office/officeart/2005/8/layout/vList3"/>
    <dgm:cxn modelId="{B83BF1E5-4BB9-45B4-9722-4D3E126297E2}" type="presOf" srcId="{A321C007-A140-42C6-AC16-FD993C0CBAD1}" destId="{5531B329-99AA-4F25-B2BC-15755C94080E}" srcOrd="0" destOrd="0" presId="urn:microsoft.com/office/officeart/2005/8/layout/vList3"/>
    <dgm:cxn modelId="{EC4603FC-B33C-4590-AF6F-783213B2669C}" srcId="{33BE3C72-C04D-44E0-85CB-810DFF8598A2}" destId="{F53AA872-C1CE-4493-AAC4-404A1F1BCD2E}" srcOrd="2" destOrd="0" parTransId="{600A2421-480D-4589-ACA3-E8562D38A6F0}" sibTransId="{398EF369-1EA1-4547-AB8D-09CB292CC5CA}"/>
    <dgm:cxn modelId="{75804840-CFB9-4968-B30B-F3D8EEFA9D03}" type="presParOf" srcId="{5A3A7B69-DE40-4B1B-A7B3-8F0ED59607E4}" destId="{ADF5B116-AF1C-4F13-975F-90FBBBECBE35}" srcOrd="0" destOrd="0" presId="urn:microsoft.com/office/officeart/2005/8/layout/vList3"/>
    <dgm:cxn modelId="{198B230E-5B20-4351-81E1-49842A2025AD}" type="presParOf" srcId="{ADF5B116-AF1C-4F13-975F-90FBBBECBE35}" destId="{F142D692-F900-487C-BA6F-CDE81F207455}" srcOrd="0" destOrd="0" presId="urn:microsoft.com/office/officeart/2005/8/layout/vList3"/>
    <dgm:cxn modelId="{120DD18B-6828-4CFE-B640-4090A07DE70B}" type="presParOf" srcId="{ADF5B116-AF1C-4F13-975F-90FBBBECBE35}" destId="{D3DF757D-8DDF-47A9-982F-46ACFA906235}" srcOrd="1" destOrd="0" presId="urn:microsoft.com/office/officeart/2005/8/layout/vList3"/>
    <dgm:cxn modelId="{81B141C7-7C2B-4857-8964-D29B79A25E5E}" type="presParOf" srcId="{5A3A7B69-DE40-4B1B-A7B3-8F0ED59607E4}" destId="{F8C5D347-2C5F-4DD9-A8E2-1B47ED1809F5}" srcOrd="1" destOrd="0" presId="urn:microsoft.com/office/officeart/2005/8/layout/vList3"/>
    <dgm:cxn modelId="{BC79EF6F-3B30-4480-BB52-0D589B16A2D8}" type="presParOf" srcId="{5A3A7B69-DE40-4B1B-A7B3-8F0ED59607E4}" destId="{38F28D0B-95FC-4041-A749-F1E5585D6E00}" srcOrd="2" destOrd="0" presId="urn:microsoft.com/office/officeart/2005/8/layout/vList3"/>
    <dgm:cxn modelId="{AFBBC1ED-BE12-471C-B3EF-2EC44015A30D}" type="presParOf" srcId="{38F28D0B-95FC-4041-A749-F1E5585D6E00}" destId="{314FEF06-5074-46F0-B69B-E3101814D83C}" srcOrd="0" destOrd="0" presId="urn:microsoft.com/office/officeart/2005/8/layout/vList3"/>
    <dgm:cxn modelId="{B3FE437B-ED24-44D9-BC68-A00988DC037E}" type="presParOf" srcId="{38F28D0B-95FC-4041-A749-F1E5585D6E00}" destId="{5531B329-99AA-4F25-B2BC-15755C94080E}" srcOrd="1" destOrd="0" presId="urn:microsoft.com/office/officeart/2005/8/layout/vList3"/>
    <dgm:cxn modelId="{C91A8194-7B4A-4A79-8965-0D05F6032E64}" type="presParOf" srcId="{5A3A7B69-DE40-4B1B-A7B3-8F0ED59607E4}" destId="{404A0C19-F565-4C97-BED8-897151E876A8}" srcOrd="3" destOrd="0" presId="urn:microsoft.com/office/officeart/2005/8/layout/vList3"/>
    <dgm:cxn modelId="{A9E2A34A-1862-47A5-BD37-DD09563CD047}" type="presParOf" srcId="{5A3A7B69-DE40-4B1B-A7B3-8F0ED59607E4}" destId="{D75D17DC-02C7-483C-AF12-FFCFCFAC2100}" srcOrd="4" destOrd="0" presId="urn:microsoft.com/office/officeart/2005/8/layout/vList3"/>
    <dgm:cxn modelId="{9D305A99-F6FD-4572-A4C2-43EFA6F43131}" type="presParOf" srcId="{D75D17DC-02C7-483C-AF12-FFCFCFAC2100}" destId="{18176B70-7B45-4A9F-BD1D-1D999FC14475}" srcOrd="0" destOrd="0" presId="urn:microsoft.com/office/officeart/2005/8/layout/vList3"/>
    <dgm:cxn modelId="{100B2743-E644-4F5F-8939-B8DAE03379E7}" type="presParOf" srcId="{D75D17DC-02C7-483C-AF12-FFCFCFAC2100}" destId="{65A43582-B034-4E1A-9B08-A090A531D00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757D-8DDF-47A9-982F-46ACFA906235}">
      <dsp:nvSpPr>
        <dsp:cNvPr id="0" name=""/>
        <dsp:cNvSpPr/>
      </dsp:nvSpPr>
      <dsp:spPr>
        <a:xfrm rot="10800000">
          <a:off x="1938397" y="1782"/>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t>Introduction to MARBL, a next-gen multiphysics code</a:t>
          </a:r>
        </a:p>
      </dsp:txBody>
      <dsp:txXfrm rot="10800000">
        <a:off x="2220625" y="1782"/>
        <a:ext cx="6293011" cy="1128912"/>
      </dsp:txXfrm>
    </dsp:sp>
    <dsp:sp modelId="{F142D692-F900-487C-BA6F-CDE81F207455}">
      <dsp:nvSpPr>
        <dsp:cNvPr id="0" name=""/>
        <dsp:cNvSpPr/>
      </dsp:nvSpPr>
      <dsp:spPr>
        <a:xfrm>
          <a:off x="1373941" y="1782"/>
          <a:ext cx="1128912" cy="11289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31B329-99AA-4F25-B2BC-15755C94080E}">
      <dsp:nvSpPr>
        <dsp:cNvPr id="0" name=""/>
        <dsp:cNvSpPr/>
      </dsp:nvSpPr>
      <dsp:spPr>
        <a:xfrm rot="10800000">
          <a:off x="1938397" y="1467683"/>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u="none" kern="1200" dirty="0"/>
            <a:t>Part I</a:t>
          </a:r>
          <a:r>
            <a:rPr lang="en-US" sz="2800" u="none" kern="1200" dirty="0"/>
            <a:t>: </a:t>
          </a:r>
          <a:r>
            <a:rPr lang="en-US" sz="2800" kern="1200" dirty="0"/>
            <a:t>Radiation Kelvin-Helmholtz    Instability in a Magnetic Field</a:t>
          </a:r>
        </a:p>
      </dsp:txBody>
      <dsp:txXfrm rot="10800000">
        <a:off x="2220625" y="1467683"/>
        <a:ext cx="6293011" cy="1128912"/>
      </dsp:txXfrm>
    </dsp:sp>
    <dsp:sp modelId="{314FEF06-5074-46F0-B69B-E3101814D83C}">
      <dsp:nvSpPr>
        <dsp:cNvPr id="0" name=""/>
        <dsp:cNvSpPr/>
      </dsp:nvSpPr>
      <dsp:spPr>
        <a:xfrm>
          <a:off x="1373941" y="1467683"/>
          <a:ext cx="1128912" cy="11289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43582-B034-4E1A-9B08-A090A531D00F}">
      <dsp:nvSpPr>
        <dsp:cNvPr id="0" name=""/>
        <dsp:cNvSpPr/>
      </dsp:nvSpPr>
      <dsp:spPr>
        <a:xfrm rot="10800000">
          <a:off x="1938397" y="2933584"/>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Part II</a:t>
          </a:r>
          <a:r>
            <a:rPr lang="en-US" sz="2800" kern="1200" dirty="0"/>
            <a:t>: Modeling the microstructure of HDC ablators in rad-hydro simulations </a:t>
          </a:r>
        </a:p>
      </dsp:txBody>
      <dsp:txXfrm rot="10800000">
        <a:off x="2220625" y="2933584"/>
        <a:ext cx="6293011" cy="1128912"/>
      </dsp:txXfrm>
    </dsp:sp>
    <dsp:sp modelId="{18176B70-7B45-4A9F-BD1D-1D999FC14475}">
      <dsp:nvSpPr>
        <dsp:cNvPr id="0" name=""/>
        <dsp:cNvSpPr/>
      </dsp:nvSpPr>
      <dsp:spPr>
        <a:xfrm>
          <a:off x="1394035" y="2935366"/>
          <a:ext cx="1128912" cy="11289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757D-8DDF-47A9-982F-46ACFA906235}">
      <dsp:nvSpPr>
        <dsp:cNvPr id="0" name=""/>
        <dsp:cNvSpPr/>
      </dsp:nvSpPr>
      <dsp:spPr>
        <a:xfrm rot="10800000">
          <a:off x="1938397" y="1782"/>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t>Introduction to MARBL, a next-gen multiphysics code</a:t>
          </a:r>
        </a:p>
      </dsp:txBody>
      <dsp:txXfrm rot="10800000">
        <a:off x="2220625" y="1782"/>
        <a:ext cx="6293011" cy="1128912"/>
      </dsp:txXfrm>
    </dsp:sp>
    <dsp:sp modelId="{F142D692-F900-487C-BA6F-CDE81F207455}">
      <dsp:nvSpPr>
        <dsp:cNvPr id="0" name=""/>
        <dsp:cNvSpPr/>
      </dsp:nvSpPr>
      <dsp:spPr>
        <a:xfrm>
          <a:off x="1373941" y="1782"/>
          <a:ext cx="1128912" cy="11289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31B329-99AA-4F25-B2BC-15755C94080E}">
      <dsp:nvSpPr>
        <dsp:cNvPr id="0" name=""/>
        <dsp:cNvSpPr/>
      </dsp:nvSpPr>
      <dsp:spPr>
        <a:xfrm rot="10800000">
          <a:off x="1938397" y="1467683"/>
          <a:ext cx="6575239" cy="1128912"/>
        </a:xfrm>
        <a:prstGeom prst="homePlate">
          <a:avLst/>
        </a:prstGeom>
        <a:solidFill>
          <a:schemeClr val="accent1">
            <a:shade val="50000"/>
            <a:hueOff val="240958"/>
            <a:satOff val="-5040"/>
            <a:lumOff val="2804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u="none" kern="1200" dirty="0"/>
            <a:t>Part I</a:t>
          </a:r>
          <a:r>
            <a:rPr lang="en-US" sz="2800" u="none" kern="1200" dirty="0"/>
            <a:t>: </a:t>
          </a:r>
          <a:r>
            <a:rPr lang="en-US" sz="2800" kern="1200" dirty="0"/>
            <a:t>Radiation Kelvin-Helmholtz    Instability in a Magnetic Field</a:t>
          </a:r>
        </a:p>
      </dsp:txBody>
      <dsp:txXfrm rot="10800000">
        <a:off x="2220625" y="1467683"/>
        <a:ext cx="6293011" cy="1128912"/>
      </dsp:txXfrm>
    </dsp:sp>
    <dsp:sp modelId="{314FEF06-5074-46F0-B69B-E3101814D83C}">
      <dsp:nvSpPr>
        <dsp:cNvPr id="0" name=""/>
        <dsp:cNvSpPr/>
      </dsp:nvSpPr>
      <dsp:spPr>
        <a:xfrm>
          <a:off x="1373941" y="1467683"/>
          <a:ext cx="1128912" cy="11289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43582-B034-4E1A-9B08-A090A531D00F}">
      <dsp:nvSpPr>
        <dsp:cNvPr id="0" name=""/>
        <dsp:cNvSpPr/>
      </dsp:nvSpPr>
      <dsp:spPr>
        <a:xfrm rot="10800000">
          <a:off x="1938397" y="2933584"/>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Part II</a:t>
          </a:r>
          <a:r>
            <a:rPr lang="en-US" sz="2800" kern="1200" dirty="0"/>
            <a:t>: Modeling the microstructure of HDC ablators in rad-hydro simulations </a:t>
          </a:r>
        </a:p>
      </dsp:txBody>
      <dsp:txXfrm rot="10800000">
        <a:off x="2220625" y="2933584"/>
        <a:ext cx="6293011" cy="1128912"/>
      </dsp:txXfrm>
    </dsp:sp>
    <dsp:sp modelId="{18176B70-7B45-4A9F-BD1D-1D999FC14475}">
      <dsp:nvSpPr>
        <dsp:cNvPr id="0" name=""/>
        <dsp:cNvSpPr/>
      </dsp:nvSpPr>
      <dsp:spPr>
        <a:xfrm>
          <a:off x="1394035" y="2935366"/>
          <a:ext cx="1128912" cy="11289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757D-8DDF-47A9-982F-46ACFA906235}">
      <dsp:nvSpPr>
        <dsp:cNvPr id="0" name=""/>
        <dsp:cNvSpPr/>
      </dsp:nvSpPr>
      <dsp:spPr>
        <a:xfrm rot="10800000">
          <a:off x="1938397" y="1782"/>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t>Introduction to MARBL, a next-gen multiphysics code</a:t>
          </a:r>
        </a:p>
      </dsp:txBody>
      <dsp:txXfrm rot="10800000">
        <a:off x="2220625" y="1782"/>
        <a:ext cx="6293011" cy="1128912"/>
      </dsp:txXfrm>
    </dsp:sp>
    <dsp:sp modelId="{F142D692-F900-487C-BA6F-CDE81F207455}">
      <dsp:nvSpPr>
        <dsp:cNvPr id="0" name=""/>
        <dsp:cNvSpPr/>
      </dsp:nvSpPr>
      <dsp:spPr>
        <a:xfrm>
          <a:off x="1373941" y="1782"/>
          <a:ext cx="1128912" cy="11289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31B329-99AA-4F25-B2BC-15755C94080E}">
      <dsp:nvSpPr>
        <dsp:cNvPr id="0" name=""/>
        <dsp:cNvSpPr/>
      </dsp:nvSpPr>
      <dsp:spPr>
        <a:xfrm rot="10800000">
          <a:off x="1938397" y="1467683"/>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u="none" kern="1200" dirty="0"/>
            <a:t>Part I</a:t>
          </a:r>
          <a:r>
            <a:rPr lang="en-US" sz="2800" u="none" kern="1200" dirty="0"/>
            <a:t>: </a:t>
          </a:r>
          <a:r>
            <a:rPr lang="en-US" sz="2800" kern="1200" dirty="0"/>
            <a:t>Radiation Kelvin-Helmholtz    Instability in a Magnetic Field</a:t>
          </a:r>
        </a:p>
      </dsp:txBody>
      <dsp:txXfrm rot="10800000">
        <a:off x="2220625" y="1467683"/>
        <a:ext cx="6293011" cy="1128912"/>
      </dsp:txXfrm>
    </dsp:sp>
    <dsp:sp modelId="{314FEF06-5074-46F0-B69B-E3101814D83C}">
      <dsp:nvSpPr>
        <dsp:cNvPr id="0" name=""/>
        <dsp:cNvSpPr/>
      </dsp:nvSpPr>
      <dsp:spPr>
        <a:xfrm>
          <a:off x="1373941" y="1467683"/>
          <a:ext cx="1128912" cy="11289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43582-B034-4E1A-9B08-A090A531D00F}">
      <dsp:nvSpPr>
        <dsp:cNvPr id="0" name=""/>
        <dsp:cNvSpPr/>
      </dsp:nvSpPr>
      <dsp:spPr>
        <a:xfrm rot="10800000">
          <a:off x="1938397" y="2933584"/>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Part II</a:t>
          </a:r>
          <a:r>
            <a:rPr lang="en-US" sz="2800" kern="1200" dirty="0"/>
            <a:t>: Modeling the microstructure of HDC ablators in rad-hydro simulations </a:t>
          </a:r>
        </a:p>
      </dsp:txBody>
      <dsp:txXfrm rot="10800000">
        <a:off x="2220625" y="2933584"/>
        <a:ext cx="6293011" cy="1128912"/>
      </dsp:txXfrm>
    </dsp:sp>
    <dsp:sp modelId="{18176B70-7B45-4A9F-BD1D-1D999FC14475}">
      <dsp:nvSpPr>
        <dsp:cNvPr id="0" name=""/>
        <dsp:cNvSpPr/>
      </dsp:nvSpPr>
      <dsp:spPr>
        <a:xfrm>
          <a:off x="1394035" y="2935366"/>
          <a:ext cx="1128912" cy="11289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757D-8DDF-47A9-982F-46ACFA906235}">
      <dsp:nvSpPr>
        <dsp:cNvPr id="0" name=""/>
        <dsp:cNvSpPr/>
      </dsp:nvSpPr>
      <dsp:spPr>
        <a:xfrm rot="10800000">
          <a:off x="1938397" y="1782"/>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t>Introduction to MARBL, a next-gen multiphysics code</a:t>
          </a:r>
        </a:p>
      </dsp:txBody>
      <dsp:txXfrm rot="10800000">
        <a:off x="2220625" y="1782"/>
        <a:ext cx="6293011" cy="1128912"/>
      </dsp:txXfrm>
    </dsp:sp>
    <dsp:sp modelId="{F142D692-F900-487C-BA6F-CDE81F207455}">
      <dsp:nvSpPr>
        <dsp:cNvPr id="0" name=""/>
        <dsp:cNvSpPr/>
      </dsp:nvSpPr>
      <dsp:spPr>
        <a:xfrm>
          <a:off x="1373941" y="1782"/>
          <a:ext cx="1128912" cy="11289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31B329-99AA-4F25-B2BC-15755C94080E}">
      <dsp:nvSpPr>
        <dsp:cNvPr id="0" name=""/>
        <dsp:cNvSpPr/>
      </dsp:nvSpPr>
      <dsp:spPr>
        <a:xfrm rot="10800000">
          <a:off x="1938397" y="1467683"/>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u="none" kern="1200" dirty="0"/>
            <a:t>Part I</a:t>
          </a:r>
          <a:r>
            <a:rPr lang="en-US" sz="2800" u="none" kern="1200" dirty="0"/>
            <a:t>: </a:t>
          </a:r>
          <a:r>
            <a:rPr lang="en-US" sz="2800" kern="1200" dirty="0"/>
            <a:t>Radiation Kelvin-Helmholtz    Instability in a Magnetic Field</a:t>
          </a:r>
        </a:p>
      </dsp:txBody>
      <dsp:txXfrm rot="10800000">
        <a:off x="2220625" y="1467683"/>
        <a:ext cx="6293011" cy="1128912"/>
      </dsp:txXfrm>
    </dsp:sp>
    <dsp:sp modelId="{314FEF06-5074-46F0-B69B-E3101814D83C}">
      <dsp:nvSpPr>
        <dsp:cNvPr id="0" name=""/>
        <dsp:cNvSpPr/>
      </dsp:nvSpPr>
      <dsp:spPr>
        <a:xfrm>
          <a:off x="1373941" y="1467683"/>
          <a:ext cx="1128912" cy="11289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43582-B034-4E1A-9B08-A090A531D00F}">
      <dsp:nvSpPr>
        <dsp:cNvPr id="0" name=""/>
        <dsp:cNvSpPr/>
      </dsp:nvSpPr>
      <dsp:spPr>
        <a:xfrm rot="10800000">
          <a:off x="1938397" y="2933584"/>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Part II</a:t>
          </a:r>
          <a:r>
            <a:rPr lang="en-US" sz="2800" kern="1200" dirty="0"/>
            <a:t>: Modeling the microstructure of HDC ablators in rad-hydro simulations </a:t>
          </a:r>
        </a:p>
      </dsp:txBody>
      <dsp:txXfrm rot="10800000">
        <a:off x="2220625" y="2933584"/>
        <a:ext cx="6293011" cy="1128912"/>
      </dsp:txXfrm>
    </dsp:sp>
    <dsp:sp modelId="{18176B70-7B45-4A9F-BD1D-1D999FC14475}">
      <dsp:nvSpPr>
        <dsp:cNvPr id="0" name=""/>
        <dsp:cNvSpPr/>
      </dsp:nvSpPr>
      <dsp:spPr>
        <a:xfrm>
          <a:off x="1394035" y="2935366"/>
          <a:ext cx="1128912" cy="11289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9/19/2020</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9/19/2020</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www.wikiwand.com/en/Black_body#citenote1" TargetMode="External"/><Relationship Id="rId13" Type="http://schemas.openxmlformats.org/officeDocument/2006/relationships/hyperlink" Target="https://www.wikiwand.com/en/Black-body_radiation#Spectrum" TargetMode="External"/><Relationship Id="rId3" Type="http://schemas.openxmlformats.org/officeDocument/2006/relationships/hyperlink" Target="https://www.wikiwand.com/en/Physical_object" TargetMode="External"/><Relationship Id="rId7" Type="http://schemas.openxmlformats.org/officeDocument/2006/relationships/hyperlink" Target="https://www.wikiwand.com/en/Black-body_radiation" TargetMode="External"/><Relationship Id="rId12" Type="http://schemas.openxmlformats.org/officeDocument/2006/relationships/hyperlink" Target="https://www.wikiwand.com/en/Area" TargetMode="External"/><Relationship Id="rId2" Type="http://schemas.openxmlformats.org/officeDocument/2006/relationships/slide" Target="../slides/slide30.xml"/><Relationship Id="rId16" Type="http://schemas.openxmlformats.org/officeDocument/2006/relationships/hyperlink" Target="https://www.wikiwand.com/en/Proportionality_(mathematics)" TargetMode="External"/><Relationship Id="rId1" Type="http://schemas.openxmlformats.org/officeDocument/2006/relationships/notesMaster" Target="../notesMasters/notesMaster1.xml"/><Relationship Id="rId6" Type="http://schemas.openxmlformats.org/officeDocument/2006/relationships/hyperlink" Target="https://www.wikiwand.com/en/Angle_of_incidence_(optics)" TargetMode="External"/><Relationship Id="rId11" Type="http://schemas.openxmlformats.org/officeDocument/2006/relationships/hyperlink" Target="https://www.wikiwand.com/en/Energy" TargetMode="External"/><Relationship Id="rId5" Type="http://schemas.openxmlformats.org/officeDocument/2006/relationships/hyperlink" Target="https://www.wikiwand.com/en/Electromagnetic_radiation" TargetMode="External"/><Relationship Id="rId15" Type="http://schemas.openxmlformats.org/officeDocument/2006/relationships/hyperlink" Target="https://www.wikiwand.com/en/Radiant_emittance" TargetMode="External"/><Relationship Id="rId10" Type="http://schemas.openxmlformats.org/officeDocument/2006/relationships/hyperlink" Target="https://www.wikiwand.com/en/Thermodynamic_temperature" TargetMode="External"/><Relationship Id="rId4" Type="http://schemas.openxmlformats.org/officeDocument/2006/relationships/hyperlink" Target="https://www.wikiwand.com/en/Absorption_(electromagnetic_radiation)" TargetMode="External"/><Relationship Id="rId9" Type="http://schemas.openxmlformats.org/officeDocument/2006/relationships/hyperlink" Target="https://www.wikiwand.com/en/Black_body" TargetMode="External"/><Relationship Id="rId14" Type="http://schemas.openxmlformats.org/officeDocument/2006/relationships/hyperlink" Target="https://www.wikiwand.com/en/Tim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J-ANLAnc6W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dirty="0"/>
          </a:p>
        </p:txBody>
      </p:sp>
    </p:spTree>
    <p:extLst>
      <p:ext uri="{BB962C8B-B14F-4D97-AF65-F5344CB8AC3E}">
        <p14:creationId xmlns:p14="http://schemas.microsoft.com/office/powerpoint/2010/main" val="1448349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terms of key takeaways, I’d like to point out again that…</a:t>
            </a:r>
          </a:p>
          <a:p>
            <a:pPr marL="628650" lvl="1" indent="-171450">
              <a:buFont typeface="Arial" panose="020B0604020202020204" pitchFamily="34" charset="0"/>
              <a:buChar char="•"/>
            </a:pPr>
            <a:r>
              <a:rPr lang="en-US" dirty="0"/>
              <a:t>Good opportunity to put </a:t>
            </a:r>
            <a:r>
              <a:rPr lang="en-US" dirty="0" err="1"/>
              <a:t>marbl</a:t>
            </a:r>
            <a:r>
              <a:rPr lang="en-US" dirty="0"/>
              <a:t> to the test in that regard</a:t>
            </a:r>
          </a:p>
          <a:p>
            <a:pPr marL="171450" indent="-171450">
              <a:buFont typeface="Arial" panose="020B0604020202020204" pitchFamily="34" charset="0"/>
              <a:buChar char="•"/>
            </a:pPr>
            <a:r>
              <a:rPr lang="en-US" dirty="0"/>
              <a:t>In terms of instability suppression, we are making progress but moving forward we’d like to continue to iterate on the numerical challenges I mentioned as well as to consider more realistic conductivity values for some of these materials </a:t>
            </a:r>
          </a:p>
          <a:p>
            <a:r>
              <a:rPr lang="en-US" dirty="0"/>
              <a:t>---</a:t>
            </a:r>
          </a:p>
          <a:p>
            <a:r>
              <a:rPr lang="en-US" dirty="0"/>
              <a:t>50 s</a:t>
            </a:r>
          </a:p>
          <a:p>
            <a:r>
              <a:rPr lang="en-US" dirty="0"/>
              <a:t>---</a:t>
            </a:r>
          </a:p>
          <a:p>
            <a:r>
              <a:rPr lang="en-US" dirty="0"/>
              <a:t>Lessons learned from MARBL and this problem </a:t>
            </a:r>
          </a:p>
          <a:p>
            <a:pPr lvl="1"/>
            <a:r>
              <a:rPr lang="en-US" dirty="0"/>
              <a:t>Maximum </a:t>
            </a:r>
            <a:r>
              <a:rPr lang="en-US" dirty="0" err="1"/>
              <a:t>tmop</a:t>
            </a:r>
            <a:r>
              <a:rPr lang="en-US" dirty="0"/>
              <a:t> limit scale isn’t better</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12</a:t>
            </a:fld>
            <a:endParaRPr lang="en-US" dirty="0"/>
          </a:p>
        </p:txBody>
      </p:sp>
    </p:spTree>
    <p:extLst>
      <p:ext uri="{BB962C8B-B14F-4D97-AF65-F5344CB8AC3E}">
        <p14:creationId xmlns:p14="http://schemas.microsoft.com/office/powerpoint/2010/main" val="4253315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a:t>
            </a:r>
            <a:r>
              <a:rPr lang="en-US" baseline="30000" dirty="0"/>
              <a:t>nd</a:t>
            </a:r>
            <a:r>
              <a:rPr lang="en-US" dirty="0"/>
              <a:t> project I worked on: title </a:t>
            </a:r>
          </a:p>
        </p:txBody>
      </p:sp>
      <p:sp>
        <p:nvSpPr>
          <p:cNvPr id="4" name="Slide Number Placeholder 3"/>
          <p:cNvSpPr>
            <a:spLocks noGrp="1"/>
          </p:cNvSpPr>
          <p:nvPr>
            <p:ph type="sldNum" sz="quarter" idx="5"/>
          </p:nvPr>
        </p:nvSpPr>
        <p:spPr/>
        <p:txBody>
          <a:bodyPr/>
          <a:lstStyle/>
          <a:p>
            <a:fld id="{4CFDF800-FE0E-A944-8AC1-D57C07B352FC}" type="slidenum">
              <a:rPr lang="en-US" smtClean="0"/>
              <a:pPr/>
              <a:t>13</a:t>
            </a:fld>
            <a:endParaRPr lang="en-US" dirty="0"/>
          </a:p>
        </p:txBody>
      </p:sp>
    </p:spTree>
    <p:extLst>
      <p:ext uri="{BB962C8B-B14F-4D97-AF65-F5344CB8AC3E}">
        <p14:creationId xmlns:p14="http://schemas.microsoft.com/office/powerpoint/2010/main" val="2798710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171450" indent="-171450">
              <a:buFont typeface="Arial" panose="020B0604020202020204" pitchFamily="34" charset="0"/>
              <a:buChar char="•"/>
            </a:pPr>
            <a:r>
              <a:rPr lang="en-US" dirty="0"/>
              <a:t>The reason we care to model ablator microstructure is because recent experiments at omega have shown that the microstructure of such materials can induce fluid instabilities in HED experiments such as those at NIF </a:t>
            </a:r>
          </a:p>
          <a:p>
            <a:pPr marL="171450" indent="-171450">
              <a:buFont typeface="Arial" panose="020B0604020202020204" pitchFamily="34" charset="0"/>
              <a:buChar char="•"/>
            </a:pPr>
            <a:r>
              <a:rPr lang="en-US" dirty="0"/>
              <a:t>A schematic of these experiments is shown in the bottom left</a:t>
            </a:r>
          </a:p>
          <a:p>
            <a:pPr marL="171450" indent="-171450">
              <a:buFont typeface="Arial" panose="020B0604020202020204" pitchFamily="34" charset="0"/>
              <a:buChar char="•"/>
            </a:pPr>
            <a:r>
              <a:rPr lang="en-US" dirty="0"/>
              <a:t>Here, 20 Omega lasers are shone into a gold </a:t>
            </a:r>
            <a:r>
              <a:rPr lang="en-US" dirty="0" err="1"/>
              <a:t>hohlraum</a:t>
            </a:r>
            <a:r>
              <a:rPr lang="en-US" dirty="0"/>
              <a:t> and the goal is to use 2D </a:t>
            </a:r>
            <a:r>
              <a:rPr lang="en-US" dirty="0" err="1"/>
              <a:t>visar</a:t>
            </a:r>
            <a:r>
              <a:rPr lang="en-US" dirty="0"/>
              <a:t> (a velocity interferometry technique) to observe the shock wave after it passes through the ablator and into the fuel</a:t>
            </a:r>
          </a:p>
          <a:p>
            <a:pPr marL="171450" indent="-171450">
              <a:buFont typeface="Arial" panose="020B0604020202020204" pitchFamily="34" charset="0"/>
              <a:buChar char="•"/>
            </a:pPr>
            <a:r>
              <a:rPr lang="en-US" dirty="0"/>
              <a:t>2D VISAR creates a map of the relative velocity of the shock front at a given point in time, as shown in the bottom right </a:t>
            </a:r>
          </a:p>
          <a:p>
            <a:pPr marL="171450" indent="-171450">
              <a:buFont typeface="Arial" panose="020B0604020202020204" pitchFamily="34" charset="0"/>
              <a:buChar char="•"/>
            </a:pPr>
            <a:r>
              <a:rPr lang="en-US" dirty="0"/>
              <a:t>In this case, we can clearly see how nonuniform the velocity is across the front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50 s</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VISAR: measures changes in doppler shift of light reflected off moving surface. </a:t>
            </a:r>
            <a:r>
              <a:rPr lang="en-US" b="0" i="0" dirty="0">
                <a:solidFill>
                  <a:srgbClr val="222222"/>
                </a:solidFill>
                <a:effectLst/>
                <a:latin typeface="Roboto"/>
              </a:rPr>
              <a:t>The </a:t>
            </a:r>
            <a:r>
              <a:rPr lang="en-US" b="1" i="0" dirty="0">
                <a:solidFill>
                  <a:srgbClr val="222222"/>
                </a:solidFill>
                <a:effectLst/>
                <a:latin typeface="Roboto"/>
              </a:rPr>
              <a:t>Doppler effect</a:t>
            </a:r>
            <a:r>
              <a:rPr lang="en-US" b="0" i="0" dirty="0">
                <a:solidFill>
                  <a:srgbClr val="222222"/>
                </a:solidFill>
                <a:effectLst/>
                <a:latin typeface="Roboto"/>
              </a:rPr>
              <a:t> (or the </a:t>
            </a:r>
            <a:r>
              <a:rPr lang="en-US" b="1" i="0" dirty="0">
                <a:solidFill>
                  <a:srgbClr val="222222"/>
                </a:solidFill>
                <a:effectLst/>
                <a:latin typeface="Roboto"/>
              </a:rPr>
              <a:t>Doppler shift</a:t>
            </a:r>
            <a:r>
              <a:rPr lang="en-US" b="0" i="0" dirty="0">
                <a:solidFill>
                  <a:srgbClr val="222222"/>
                </a:solidFill>
                <a:effectLst/>
                <a:latin typeface="Roboto"/>
              </a:rPr>
              <a:t>) is the change in frequency of a wave in relation to an observer who is moving relative to the wave source</a:t>
            </a:r>
            <a:endParaRPr lang="en-US" dirty="0"/>
          </a:p>
          <a:p>
            <a:pPr marL="171450" indent="-171450">
              <a:buFont typeface="Arial" panose="020B0604020202020204" pitchFamily="34" charset="0"/>
              <a:buChar char="•"/>
            </a:pPr>
            <a:r>
              <a:rPr lang="en-US" dirty="0"/>
              <a:t>FIG. 1. Target design for the described experiments. For cryogenic </a:t>
            </a:r>
            <a:r>
              <a:rPr lang="en-US" dirty="0" err="1"/>
              <a:t>experi</a:t>
            </a:r>
            <a:r>
              <a:rPr lang="en-US" dirty="0"/>
              <a:t>- </a:t>
            </a:r>
            <a:r>
              <a:rPr lang="en-US" dirty="0" err="1"/>
              <a:t>ments</a:t>
            </a:r>
            <a:r>
              <a:rPr lang="en-US" dirty="0"/>
              <a:t>, the witness layer is a DT fuel proxy of liquid D2; for warm </a:t>
            </a:r>
            <a:r>
              <a:rPr lang="en-US" dirty="0" err="1"/>
              <a:t>experi</a:t>
            </a:r>
            <a:r>
              <a:rPr lang="en-US" dirty="0"/>
              <a:t>- </a:t>
            </a:r>
            <a:r>
              <a:rPr lang="en-US" dirty="0" err="1"/>
              <a:t>ments</a:t>
            </a:r>
            <a:r>
              <a:rPr lang="en-US" dirty="0"/>
              <a:t>, polymethyl-methacrylate (PMMA) is used. The witness layer is required for both GDP and Be samples, as they are not transparent to the 400nm probe wavelength, and the D2 layer allows for the observation of roughness on deep release into a DT-like material.</a:t>
            </a:r>
          </a:p>
          <a:p>
            <a:pPr marL="171450" indent="-171450">
              <a:buFont typeface="Arial" panose="020B0604020202020204" pitchFamily="34" charset="0"/>
              <a:buChar char="•"/>
            </a:pPr>
            <a:r>
              <a:rPr lang="en-US" dirty="0"/>
              <a:t>FIG. 9. (a) Velocity map of an </a:t>
            </a:r>
            <a:r>
              <a:rPr lang="en-US" dirty="0" err="1"/>
              <a:t>opti</a:t>
            </a:r>
            <a:r>
              <a:rPr lang="en-US" dirty="0"/>
              <a:t>- </a:t>
            </a:r>
            <a:r>
              <a:rPr lang="en-US" dirty="0" err="1"/>
              <a:t>cally</a:t>
            </a:r>
            <a:r>
              <a:rPr lang="en-US" dirty="0"/>
              <a:t> reflective shock in 0.5 ns liquid D2 after the breakout from HDC at 10 Mbar; velocity rms is 86 m/s. (b) Same as (a), at 7 Mbar; velocity rms is 125 m/s. (c) Same as (a), but under warm conditions in PMMA instead of cryo- genic D2; velocity rms is 55 m/s. The rms is calculated over the wavelengths of 5–100lm</a:t>
            </a:r>
          </a:p>
          <a:p>
            <a:pPr marL="171450" indent="-171450">
              <a:buFont typeface="Arial" panose="020B0604020202020204" pitchFamily="34" charset="0"/>
              <a:buChar char="•"/>
            </a:pPr>
            <a:r>
              <a:rPr lang="en-US" dirty="0"/>
              <a:t>“This can lead to variations in the shock speed in crystallites of different orientations, </a:t>
            </a:r>
            <a:r>
              <a:rPr lang="en-US" dirty="0" err="1"/>
              <a:t>poten</a:t>
            </a:r>
            <a:r>
              <a:rPr lang="en-US" dirty="0"/>
              <a:t>- </a:t>
            </a:r>
            <a:r>
              <a:rPr lang="en-US" dirty="0" err="1"/>
              <a:t>tially</a:t>
            </a:r>
            <a:r>
              <a:rPr lang="en-US" dirty="0"/>
              <a:t> seeding instabilities.”</a:t>
            </a:r>
          </a:p>
          <a:p>
            <a:pPr marL="171450" indent="-171450">
              <a:buFont typeface="Arial" panose="020B0604020202020204" pitchFamily="34" charset="0"/>
              <a:buChar char="•"/>
            </a:pPr>
            <a:r>
              <a:rPr lang="en-US" dirty="0"/>
              <a:t>“R).22 This instrument pro- vides a velocity map of the perturbed shock front with ?5 </a:t>
            </a:r>
            <a:r>
              <a:rPr lang="en-US" dirty="0" err="1"/>
              <a:t>lm</a:t>
            </a:r>
            <a:r>
              <a:rPr lang="en-US" dirty="0"/>
              <a:t> spatial resolution and velocity resolution &lt;10 m/s”</a:t>
            </a:r>
          </a:p>
        </p:txBody>
      </p:sp>
      <p:sp>
        <p:nvSpPr>
          <p:cNvPr id="4" name="Slide Number Placeholder 3"/>
          <p:cNvSpPr>
            <a:spLocks noGrp="1"/>
          </p:cNvSpPr>
          <p:nvPr>
            <p:ph type="sldNum" sz="quarter" idx="5"/>
          </p:nvPr>
        </p:nvSpPr>
        <p:spPr/>
        <p:txBody>
          <a:bodyPr/>
          <a:lstStyle/>
          <a:p>
            <a:fld id="{4CFDF800-FE0E-A944-8AC1-D57C07B352FC}" type="slidenum">
              <a:rPr lang="en-US" smtClean="0"/>
              <a:pPr/>
              <a:t>14</a:t>
            </a:fld>
            <a:endParaRPr lang="en-US" dirty="0"/>
          </a:p>
        </p:txBody>
      </p:sp>
    </p:spTree>
    <p:extLst>
      <p:ext uri="{BB962C8B-B14F-4D97-AF65-F5344CB8AC3E}">
        <p14:creationId xmlns:p14="http://schemas.microsoft.com/office/powerpoint/2010/main" val="257737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Focus on small section and display mesh</a:t>
            </a:r>
          </a:p>
          <a:p>
            <a:pPr marL="171450" indent="-171450">
              <a:buFont typeface="Arial" panose="020B0604020202020204" pitchFamily="34" charset="0"/>
              <a:buChar char="•"/>
            </a:pPr>
            <a:r>
              <a:rPr lang="en-US" dirty="0"/>
              <a:t>Point on radiation temperature BC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Reflecting boundary conditions on all but irradiated wall</a:t>
            </a:r>
          </a:p>
          <a:p>
            <a:pPr marL="171450" indent="-171450">
              <a:buFont typeface="Arial" panose="020B0604020202020204" pitchFamily="34" charset="0"/>
              <a:buChar char="•"/>
            </a:pPr>
            <a:r>
              <a:rPr lang="en-US" dirty="0"/>
              <a:t>Symmetry BCs on all walls for hydro </a:t>
            </a:r>
          </a:p>
        </p:txBody>
      </p:sp>
      <p:sp>
        <p:nvSpPr>
          <p:cNvPr id="4" name="Slide Number Placeholder 3"/>
          <p:cNvSpPr>
            <a:spLocks noGrp="1"/>
          </p:cNvSpPr>
          <p:nvPr>
            <p:ph type="sldNum" sz="quarter" idx="5"/>
          </p:nvPr>
        </p:nvSpPr>
        <p:spPr/>
        <p:txBody>
          <a:bodyPr/>
          <a:lstStyle/>
          <a:p>
            <a:fld id="{4CFDF800-FE0E-A944-8AC1-D57C07B352FC}" type="slidenum">
              <a:rPr lang="en-US" smtClean="0"/>
              <a:pPr/>
              <a:t>15</a:t>
            </a:fld>
            <a:endParaRPr lang="en-US" dirty="0"/>
          </a:p>
        </p:txBody>
      </p:sp>
    </p:spTree>
    <p:extLst>
      <p:ext uri="{BB962C8B-B14F-4D97-AF65-F5344CB8AC3E}">
        <p14:creationId xmlns:p14="http://schemas.microsoft.com/office/powerpoint/2010/main" val="35595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to model microstructure</a:t>
            </a:r>
          </a:p>
          <a:p>
            <a:pPr marL="171450" indent="-171450">
              <a:buFont typeface="Arial" panose="020B0604020202020204" pitchFamily="34" charset="0"/>
              <a:buChar char="•"/>
            </a:pPr>
            <a:r>
              <a:rPr lang="en-US" dirty="0"/>
              <a:t>Shown on the top is an SEM image demonstrating the polycrystalline structure and the wide range of grain sizes that HDC posses</a:t>
            </a:r>
          </a:p>
          <a:p>
            <a:pPr marL="171450" indent="-171450">
              <a:buFont typeface="Arial" panose="020B0604020202020204" pitchFamily="34" charset="0"/>
              <a:buChar char="•"/>
            </a:pPr>
            <a:r>
              <a:rPr lang="en-US" dirty="0"/>
              <a:t>Previous work in 2D used Voronoi tessellation to mimic this structure</a:t>
            </a:r>
          </a:p>
          <a:p>
            <a:pPr marL="171450" indent="-171450">
              <a:buFont typeface="Arial" panose="020B0604020202020204" pitchFamily="34" charset="0"/>
              <a:buChar char="•"/>
            </a:pPr>
            <a:r>
              <a:rPr lang="en-US" dirty="0"/>
              <a:t>Define tessellation in terms of cells. </a:t>
            </a:r>
          </a:p>
          <a:p>
            <a:pPr marL="628650" lvl="1" indent="-171450">
              <a:buFont typeface="Arial" panose="020B0604020202020204" pitchFamily="34" charset="0"/>
              <a:buChar char="•"/>
            </a:pPr>
            <a:r>
              <a:rPr lang="en-US" dirty="0"/>
              <a:t>Generating points / seeds</a:t>
            </a:r>
          </a:p>
          <a:p>
            <a:pPr marL="628650" lvl="1" indent="-171450">
              <a:buFont typeface="Arial" panose="020B0604020202020204" pitchFamily="34" charset="0"/>
              <a:buChar char="•"/>
            </a:pPr>
            <a:r>
              <a:rPr lang="en-US" dirty="0"/>
              <a:t>Set of points that are closer to a given seed than any other. </a:t>
            </a:r>
          </a:p>
          <a:p>
            <a:pPr marL="171450" lvl="0" indent="-171450">
              <a:buFont typeface="Arial" panose="020B0604020202020204" pitchFamily="34" charset="0"/>
              <a:buChar char="•"/>
            </a:pPr>
            <a:r>
              <a:rPr lang="en-US" dirty="0"/>
              <a:t>Given this tessellation, you can use it to define an initial density field in the HDC region </a:t>
            </a:r>
          </a:p>
          <a:p>
            <a:pPr marL="171450" lvl="0" indent="-171450">
              <a:buFont typeface="Arial" panose="020B0604020202020204" pitchFamily="34" charset="0"/>
              <a:buChar char="•"/>
            </a:pPr>
            <a:r>
              <a:rPr lang="en-US" dirty="0"/>
              <a:t>This is precisely what Chris Weber did previously in 2D using the HYDRA code, which is shown in the bottom right </a:t>
            </a:r>
          </a:p>
          <a:p>
            <a:pPr marL="628650" lvl="1" indent="-171450">
              <a:buFont typeface="Arial" panose="020B0604020202020204" pitchFamily="34" charset="0"/>
              <a:buChar char="•"/>
            </a:pPr>
            <a:r>
              <a:rPr lang="en-US" dirty="0"/>
              <a:t>Here you can see the grain boundaries, which are graphite, are at a lower density than the interiors which are essentially diamond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15 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p>
          <a:p>
            <a:pPr marL="171450" indent="-171450">
              <a:buFont typeface="Arial" panose="020B0604020202020204" pitchFamily="34" charset="0"/>
              <a:buChar char="•"/>
            </a:pPr>
            <a:r>
              <a:rPr lang="en-US" dirty="0"/>
              <a:t>Grains vary from 1 to 20 microns.</a:t>
            </a:r>
          </a:p>
          <a:p>
            <a:pPr marL="171450" indent="-1714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Basically what were dealing with in HDC microstructure is grains of diamond that are ~100nm – several microns in size and the regions between the grains are graphitic with a density of ~2.2 vs 3.5 g/cc. This graphite region is about 4nm thick in reality</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16</a:t>
            </a:fld>
            <a:endParaRPr lang="en-US" dirty="0"/>
          </a:p>
        </p:txBody>
      </p:sp>
    </p:spTree>
    <p:extLst>
      <p:ext uri="{BB962C8B-B14F-4D97-AF65-F5344CB8AC3E}">
        <p14:creationId xmlns:p14="http://schemas.microsoft.com/office/powerpoint/2010/main" val="4123802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3D too we’d like to create an initial density field as well but the workflow is a little bit more involved </a:t>
            </a:r>
          </a:p>
          <a:p>
            <a:pPr marL="171450" indent="-171450">
              <a:buFont typeface="Arial" panose="020B0604020202020204" pitchFamily="34" charset="0"/>
              <a:buChar char="•"/>
            </a:pPr>
            <a:r>
              <a:rPr lang="en-US" dirty="0"/>
              <a:t>The first step is…</a:t>
            </a:r>
          </a:p>
          <a:p>
            <a:pPr marL="171450" lvl="0" indent="-171450">
              <a:buFont typeface="Arial" panose="020B0604020202020204" pitchFamily="34" charset="0"/>
              <a:buChar char="•"/>
            </a:pPr>
            <a:r>
              <a:rPr lang="en-US" dirty="0"/>
              <a:t>Distance field that measures the distance from the boundaries of this polygon mesh. </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a:t>
            </a:r>
          </a:p>
          <a:p>
            <a:pPr marL="0" indent="0">
              <a:buFont typeface="Arial" panose="020B0604020202020204" pitchFamily="34" charset="0"/>
              <a:buNone/>
            </a:pPr>
            <a:r>
              <a:rPr lang="en-US" dirty="0"/>
              <a:t>1 min 15 s </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Project to 2D flips the axes (reflection of z) </a:t>
            </a:r>
          </a:p>
        </p:txBody>
      </p:sp>
      <p:sp>
        <p:nvSpPr>
          <p:cNvPr id="4" name="Slide Number Placeholder 3"/>
          <p:cNvSpPr>
            <a:spLocks noGrp="1"/>
          </p:cNvSpPr>
          <p:nvPr>
            <p:ph type="sldNum" sz="quarter" idx="5"/>
          </p:nvPr>
        </p:nvSpPr>
        <p:spPr/>
        <p:txBody>
          <a:bodyPr/>
          <a:lstStyle/>
          <a:p>
            <a:fld id="{4CFDF800-FE0E-A944-8AC1-D57C07B352FC}" type="slidenum">
              <a:rPr lang="en-US" smtClean="0"/>
              <a:pPr/>
              <a:t>17</a:t>
            </a:fld>
            <a:endParaRPr lang="en-US" dirty="0"/>
          </a:p>
        </p:txBody>
      </p:sp>
    </p:spTree>
    <p:extLst>
      <p:ext uri="{BB962C8B-B14F-4D97-AF65-F5344CB8AC3E}">
        <p14:creationId xmlns:p14="http://schemas.microsoft.com/office/powerpoint/2010/main" val="2057315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what is the effect of the microstructure, which we’ve created by constructing this non-uniform density in the HDC region?</a:t>
            </a:r>
          </a:p>
          <a:p>
            <a:pPr marL="171450" indent="-171450">
              <a:buFont typeface="Arial" panose="020B0604020202020204" pitchFamily="34" charset="0"/>
              <a:buChar char="•"/>
            </a:pPr>
            <a:r>
              <a:rPr lang="en-US" dirty="0"/>
              <a:t>First without (and mention these are side on views) </a:t>
            </a:r>
          </a:p>
          <a:p>
            <a:pPr marL="171450" indent="-171450">
              <a:buFont typeface="Arial" panose="020B0604020202020204" pitchFamily="34" charset="0"/>
              <a:buChar char="•"/>
            </a:pPr>
            <a:r>
              <a:rPr lang="en-US" dirty="0"/>
              <a:t>Then with </a:t>
            </a:r>
          </a:p>
          <a:p>
            <a:pPr marL="628650" lvl="1" indent="-171450">
              <a:buFont typeface="Arial" panose="020B0604020202020204" pitchFamily="34" charset="0"/>
              <a:buChar char="•"/>
            </a:pPr>
            <a:r>
              <a:rPr lang="en-US" dirty="0"/>
              <a:t>Shock travels faster through the </a:t>
            </a:r>
            <a:r>
              <a:rPr lang="en-US" dirty="0" err="1"/>
              <a:t>graphtite</a:t>
            </a: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Explain 3 materials here</a:t>
            </a:r>
          </a:p>
        </p:txBody>
      </p:sp>
      <p:sp>
        <p:nvSpPr>
          <p:cNvPr id="4" name="Slide Number Placeholder 3"/>
          <p:cNvSpPr>
            <a:spLocks noGrp="1"/>
          </p:cNvSpPr>
          <p:nvPr>
            <p:ph type="sldNum" sz="quarter" idx="5"/>
          </p:nvPr>
        </p:nvSpPr>
        <p:spPr/>
        <p:txBody>
          <a:bodyPr/>
          <a:lstStyle/>
          <a:p>
            <a:fld id="{4CFDF800-FE0E-A944-8AC1-D57C07B352FC}" type="slidenum">
              <a:rPr lang="en-US" smtClean="0"/>
              <a:pPr/>
              <a:t>18</a:t>
            </a:fld>
            <a:endParaRPr lang="en-US" dirty="0"/>
          </a:p>
        </p:txBody>
      </p:sp>
    </p:spTree>
    <p:extLst>
      <p:ext uri="{BB962C8B-B14F-4D97-AF65-F5344CB8AC3E}">
        <p14:creationId xmlns:p14="http://schemas.microsoft.com/office/powerpoint/2010/main" val="290283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15s for this and last slide</a:t>
            </a:r>
          </a:p>
        </p:txBody>
      </p:sp>
      <p:sp>
        <p:nvSpPr>
          <p:cNvPr id="4" name="Slide Number Placeholder 3"/>
          <p:cNvSpPr>
            <a:spLocks noGrp="1"/>
          </p:cNvSpPr>
          <p:nvPr>
            <p:ph type="sldNum" sz="quarter" idx="5"/>
          </p:nvPr>
        </p:nvSpPr>
        <p:spPr/>
        <p:txBody>
          <a:bodyPr/>
          <a:lstStyle/>
          <a:p>
            <a:fld id="{4CFDF800-FE0E-A944-8AC1-D57C07B352FC}" type="slidenum">
              <a:rPr lang="en-US" smtClean="0"/>
              <a:pPr/>
              <a:t>19</a:t>
            </a:fld>
            <a:endParaRPr lang="en-US" dirty="0"/>
          </a:p>
        </p:txBody>
      </p:sp>
    </p:spTree>
    <p:extLst>
      <p:ext uri="{BB962C8B-B14F-4D97-AF65-F5344CB8AC3E}">
        <p14:creationId xmlns:p14="http://schemas.microsoft.com/office/powerpoint/2010/main" val="558367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we’ve only just started to quantify how the microstructure impacts the dynamics of the shock, but one thing we can visualize is the relative velocity of the shock front as was done in the experiments </a:t>
            </a:r>
          </a:p>
          <a:p>
            <a:pPr marL="171450" indent="-171450">
              <a:buFont typeface="Arial" panose="020B0604020202020204" pitchFamily="34" charset="0"/>
              <a:buChar char="•"/>
            </a:pPr>
            <a:r>
              <a:rPr lang="en-US" dirty="0"/>
              <a:t>Explain colors</a:t>
            </a:r>
          </a:p>
          <a:p>
            <a:pPr marL="171450" indent="-171450">
              <a:buFont typeface="Arial" panose="020B0604020202020204" pitchFamily="34" charset="0"/>
              <a:buChar char="•"/>
            </a:pPr>
            <a:r>
              <a:rPr lang="en-US" dirty="0"/>
              <a:t>What they mean -&gt; microstructure seems to imprint this structure on the shock front at long times as the plasma travels through the less dense grain boundaries</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a:t>
            </a:r>
          </a:p>
        </p:txBody>
      </p:sp>
      <p:sp>
        <p:nvSpPr>
          <p:cNvPr id="4" name="Slide Number Placeholder 3"/>
          <p:cNvSpPr>
            <a:spLocks noGrp="1"/>
          </p:cNvSpPr>
          <p:nvPr>
            <p:ph type="sldNum" sz="quarter" idx="5"/>
          </p:nvPr>
        </p:nvSpPr>
        <p:spPr/>
        <p:txBody>
          <a:bodyPr/>
          <a:lstStyle/>
          <a:p>
            <a:fld id="{4CFDF800-FE0E-A944-8AC1-D57C07B352FC}" type="slidenum">
              <a:rPr lang="en-US" smtClean="0"/>
              <a:pPr/>
              <a:t>20</a:t>
            </a:fld>
            <a:endParaRPr lang="en-US" dirty="0"/>
          </a:p>
        </p:txBody>
      </p:sp>
    </p:spTree>
    <p:extLst>
      <p:ext uri="{BB962C8B-B14F-4D97-AF65-F5344CB8AC3E}">
        <p14:creationId xmlns:p14="http://schemas.microsoft.com/office/powerpoint/2010/main" val="2637288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There’s a few other quantities we’ve started to look at to quantify what’s going on </a:t>
            </a:r>
          </a:p>
          <a:p>
            <a:pPr marL="171450" indent="-171450">
              <a:buFont typeface="Arial" panose="020B0604020202020204" pitchFamily="34" charset="0"/>
              <a:buChar char="•"/>
            </a:pPr>
            <a:r>
              <a:rPr lang="en-US" dirty="0"/>
              <a:t>Using the Ascent in-situ visualization tool we can determine the shock’s position during the course of the simulation as shown on the left </a:t>
            </a:r>
          </a:p>
          <a:p>
            <a:pPr marL="171450" indent="-171450">
              <a:buFont typeface="Arial" panose="020B0604020202020204" pitchFamily="34" charset="0"/>
              <a:buChar char="•"/>
            </a:pPr>
            <a:r>
              <a:rPr lang="en-US" dirty="0"/>
              <a:t>Knowing the shock’s position,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15 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21</a:t>
            </a:fld>
            <a:endParaRPr lang="en-US" dirty="0"/>
          </a:p>
        </p:txBody>
      </p:sp>
    </p:spTree>
    <p:extLst>
      <p:ext uri="{BB962C8B-B14F-4D97-AF65-F5344CB8AC3E}">
        <p14:creationId xmlns:p14="http://schemas.microsoft.com/office/powerpoint/2010/main" val="520748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2038036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r>
              <a:rPr lang="en-US" dirty="0"/>
              <a:t>1 min </a:t>
            </a:r>
          </a:p>
          <a:p>
            <a:r>
              <a:rPr lang="en-US" dirty="0"/>
              <a:t>---</a:t>
            </a:r>
          </a:p>
          <a:p>
            <a:r>
              <a:rPr lang="en-US" dirty="0"/>
              <a:t>Lessons learned from MARBL and this problem </a:t>
            </a:r>
          </a:p>
          <a:p>
            <a:pPr lvl="1"/>
            <a:r>
              <a:rPr lang="en-US" dirty="0"/>
              <a:t>Maximum </a:t>
            </a:r>
            <a:r>
              <a:rPr lang="en-US" dirty="0" err="1"/>
              <a:t>tmop</a:t>
            </a:r>
            <a:r>
              <a:rPr lang="en-US" dirty="0"/>
              <a:t> limit scale isn’t better</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22</a:t>
            </a:fld>
            <a:endParaRPr lang="en-US" dirty="0"/>
          </a:p>
        </p:txBody>
      </p:sp>
    </p:spTree>
    <p:extLst>
      <p:ext uri="{BB962C8B-B14F-4D97-AF65-F5344CB8AC3E}">
        <p14:creationId xmlns:p14="http://schemas.microsoft.com/office/powerpoint/2010/main" val="1491100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30 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23</a:t>
            </a:fld>
            <a:endParaRPr lang="en-US" dirty="0"/>
          </a:p>
        </p:txBody>
      </p:sp>
    </p:spTree>
    <p:extLst>
      <p:ext uri="{BB962C8B-B14F-4D97-AF65-F5344CB8AC3E}">
        <p14:creationId xmlns:p14="http://schemas.microsoft.com/office/powerpoint/2010/main" val="240184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Luc – fantastic mentor who I’ve learned a ton from and who is always willing to answer any questions I have or to help me brainstorm ideas for my project</a:t>
            </a:r>
          </a:p>
          <a:p>
            <a:pPr marL="171450" indent="-171450">
              <a:buFont typeface="Arial" panose="020B0604020202020204" pitchFamily="34" charset="0"/>
              <a:buChar char="•"/>
            </a:pPr>
            <a:r>
              <a:rPr lang="en-US" dirty="0"/>
              <a:t>At one point or another I’ve bombarded each of these people with questions on the teams chat so I really appreciate how patient and helpful they were</a:t>
            </a:r>
          </a:p>
          <a:p>
            <a:pPr marL="171450" indent="-171450">
              <a:buFont typeface="Arial" panose="020B0604020202020204" pitchFamily="34" charset="0"/>
              <a:buChar char="•"/>
            </a:pPr>
            <a:r>
              <a:rPr lang="en-US" dirty="0"/>
              <a:t>Lee, Perry, and Kim for making this summer program a reality. I’m sure it wasn’t easy setting-up and coordinating a virtual program, but from my </a:t>
            </a:r>
            <a:r>
              <a:rPr lang="en-US" dirty="0" err="1"/>
              <a:t>pov</a:t>
            </a:r>
            <a:r>
              <a:rPr lang="en-US" dirty="0"/>
              <a:t> I think it went quite smoothly and I’m really glad we were able to still have it </a:t>
            </a:r>
          </a:p>
        </p:txBody>
      </p:sp>
      <p:sp>
        <p:nvSpPr>
          <p:cNvPr id="4" name="Slide Number Placeholder 3"/>
          <p:cNvSpPr>
            <a:spLocks noGrp="1"/>
          </p:cNvSpPr>
          <p:nvPr>
            <p:ph type="sldNum" sz="quarter" idx="5"/>
          </p:nvPr>
        </p:nvSpPr>
        <p:spPr/>
        <p:txBody>
          <a:bodyPr/>
          <a:lstStyle/>
          <a:p>
            <a:fld id="{4CFDF800-FE0E-A944-8AC1-D57C07B352FC}" type="slidenum">
              <a:rPr lang="en-US" smtClean="0"/>
              <a:pPr/>
              <a:t>24</a:t>
            </a:fld>
            <a:endParaRPr lang="en-US" dirty="0"/>
          </a:p>
        </p:txBody>
      </p:sp>
    </p:spTree>
    <p:extLst>
      <p:ext uri="{BB962C8B-B14F-4D97-AF65-F5344CB8AC3E}">
        <p14:creationId xmlns:p14="http://schemas.microsoft.com/office/powerpoint/2010/main" val="427244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with that I’d like to conclude my talk and open the floor for any questions </a:t>
            </a:r>
          </a:p>
        </p:txBody>
      </p:sp>
      <p:sp>
        <p:nvSpPr>
          <p:cNvPr id="4" name="Slide Number Placeholder 3"/>
          <p:cNvSpPr>
            <a:spLocks noGrp="1"/>
          </p:cNvSpPr>
          <p:nvPr>
            <p:ph type="sldNum" sz="quarter" idx="5"/>
          </p:nvPr>
        </p:nvSpPr>
        <p:spPr/>
        <p:txBody>
          <a:bodyPr/>
          <a:lstStyle/>
          <a:p>
            <a:fld id="{4CFDF800-FE0E-A944-8AC1-D57C07B352FC}" type="slidenum">
              <a:rPr lang="en-US" smtClean="0"/>
              <a:pPr/>
              <a:t>25</a:t>
            </a:fld>
            <a:endParaRPr lang="en-US" dirty="0"/>
          </a:p>
        </p:txBody>
      </p:sp>
    </p:spTree>
    <p:extLst>
      <p:ext uri="{BB962C8B-B14F-4D97-AF65-F5344CB8AC3E}">
        <p14:creationId xmlns:p14="http://schemas.microsoft.com/office/powerpoint/2010/main" val="105128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27</a:t>
            </a:fld>
            <a:endParaRPr lang="en-US" dirty="0"/>
          </a:p>
        </p:txBody>
      </p:sp>
    </p:spTree>
    <p:extLst>
      <p:ext uri="{BB962C8B-B14F-4D97-AF65-F5344CB8AC3E}">
        <p14:creationId xmlns:p14="http://schemas.microsoft.com/office/powerpoint/2010/main" val="767822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171450" indent="-171450">
              <a:buFont typeface="Arial" panose="020B0604020202020204" pitchFamily="34" charset="0"/>
              <a:buChar char="•"/>
            </a:pPr>
            <a:r>
              <a:rPr lang="en-US" dirty="0"/>
              <a:t>Start with conclusion – think of </a:t>
            </a:r>
            <a:r>
              <a:rPr lang="en-US" dirty="0" err="1"/>
              <a:t>iphone</a:t>
            </a:r>
            <a:r>
              <a:rPr lang="en-US" dirty="0"/>
              <a:t> example. What is the punchline of the talk? </a:t>
            </a:r>
          </a:p>
          <a:p>
            <a:pPr marL="171450" indent="-171450">
              <a:buFont typeface="Arial" panose="020B0604020202020204" pitchFamily="34" charset="0"/>
              <a:buChar char="•"/>
            </a:pPr>
            <a:r>
              <a:rPr lang="en-US" dirty="0"/>
              <a:t>Slides support spoken word. 15 distilled slides (e.g. slide 6). Conclusion -&gt; evidence -&gt; reiterate conclusion. </a:t>
            </a:r>
          </a:p>
          <a:p>
            <a:pPr marL="171450" indent="-171450">
              <a:buFont typeface="Arial" panose="020B0604020202020204" pitchFamily="34" charset="0"/>
              <a:buChar char="•"/>
            </a:pPr>
            <a:r>
              <a:rPr lang="en-US" dirty="0"/>
              <a:t>Contribution: setting up </a:t>
            </a:r>
            <a:r>
              <a:rPr lang="en-US" dirty="0" err="1"/>
              <a:t>marbl</a:t>
            </a:r>
            <a:r>
              <a:rPr lang="en-US" dirty="0"/>
              <a:t> for real-world </a:t>
            </a:r>
            <a:r>
              <a:rPr lang="en-US" dirty="0" err="1"/>
              <a:t>icf</a:t>
            </a:r>
            <a:r>
              <a:rPr lang="en-US" dirty="0"/>
              <a:t> experiments. Experiments that exercise its advanced capabilities. </a:t>
            </a:r>
          </a:p>
          <a:p>
            <a:pPr marL="628650" lvl="1" indent="-171450">
              <a:buFont typeface="Arial" panose="020B0604020202020204" pitchFamily="34" charset="0"/>
              <a:buChar char="•"/>
            </a:pPr>
            <a:r>
              <a:rPr lang="en-US" dirty="0" err="1"/>
              <a:t>Microstructre</a:t>
            </a:r>
            <a:r>
              <a:rPr lang="en-US" dirty="0"/>
              <a:t> = </a:t>
            </a:r>
            <a:r>
              <a:rPr lang="en-US" dirty="0" err="1"/>
              <a:t>amr</a:t>
            </a:r>
            <a:r>
              <a:rPr lang="en-US" dirty="0"/>
              <a:t>, </a:t>
            </a:r>
            <a:r>
              <a:rPr lang="en-US" dirty="0" err="1"/>
              <a:t>axom</a:t>
            </a:r>
            <a:r>
              <a:rPr lang="en-US" dirty="0"/>
              <a:t>, higher-order</a:t>
            </a:r>
          </a:p>
          <a:p>
            <a:pPr marL="628650" lvl="1" indent="-171450">
              <a:buFont typeface="Arial" panose="020B0604020202020204" pitchFamily="34" charset="0"/>
              <a:buChar char="•"/>
            </a:pPr>
            <a:r>
              <a:rPr lang="en-US" dirty="0" err="1"/>
              <a:t>Mhd</a:t>
            </a:r>
            <a:r>
              <a:rPr lang="en-US" dirty="0"/>
              <a:t> = </a:t>
            </a:r>
            <a:r>
              <a:rPr lang="en-US" dirty="0" err="1"/>
              <a:t>mhd</a:t>
            </a:r>
            <a:r>
              <a:rPr lang="en-US" dirty="0"/>
              <a:t> + radiation. </a:t>
            </a:r>
          </a:p>
          <a:p>
            <a:pPr marL="628650" lvl="1" indent="-171450">
              <a:buFont typeface="Arial" panose="020B0604020202020204" pitchFamily="34" charset="0"/>
              <a:buChar char="•"/>
            </a:pPr>
            <a:r>
              <a:rPr lang="en-US" dirty="0"/>
              <a:t>Real world prototypes to test algorithms. Unlike using tested-code for physics exploration. </a:t>
            </a:r>
          </a:p>
          <a:p>
            <a:pPr marL="628650" lvl="1" indent="-171450">
              <a:buFont typeface="Arial" panose="020B0604020202020204" pitchFamily="34" charset="0"/>
              <a:buChar char="•"/>
            </a:pPr>
            <a:r>
              <a:rPr lang="en-US" dirty="0"/>
              <a:t>Preliminary results of running these tough problems. </a:t>
            </a:r>
            <a:r>
              <a:rPr lang="en-US"/>
              <a:t>“beyond test problems”. </a:t>
            </a:r>
            <a:endParaRPr lang="en-US" dirty="0"/>
          </a:p>
          <a:p>
            <a:pPr marL="171450" lvl="0" indent="-171450">
              <a:buFont typeface="Arial" panose="020B0604020202020204" pitchFamily="34" charset="0"/>
              <a:buChar char="•"/>
            </a:pPr>
            <a:r>
              <a:rPr lang="en-US" dirty="0"/>
              <a:t>Outline of talk: start with three main takeaways from the talk. (</a:t>
            </a:r>
            <a:r>
              <a:rPr lang="en-US" b="1" dirty="0"/>
              <a:t>can figure this out now</a:t>
            </a:r>
            <a:r>
              <a:rPr lang="en-US" b="0" dirty="0"/>
              <a:t>). List out supporting evidence. Form these into slides. </a:t>
            </a:r>
            <a:endParaRPr lang="en-US" dirty="0"/>
          </a:p>
          <a:p>
            <a:pPr marL="457200" lvl="1"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work this summer is really centered around studying fluid instabilities that occur during ICF experiments at NIF</a:t>
            </a:r>
          </a:p>
          <a:p>
            <a:pPr marL="171450" indent="-171450">
              <a:buFont typeface="Arial" panose="020B0604020202020204" pitchFamily="34" charset="0"/>
              <a:buChar char="•"/>
            </a:pPr>
            <a:r>
              <a:rPr lang="en-US" dirty="0"/>
              <a:t>These fluid instabilities come in several flavors as I’ve listed at the top</a:t>
            </a:r>
          </a:p>
          <a:p>
            <a:pPr marL="171450" indent="-171450">
              <a:buFont typeface="Arial" panose="020B0604020202020204" pitchFamily="34" charset="0"/>
              <a:buChar char="•"/>
            </a:pPr>
            <a:r>
              <a:rPr lang="en-US" dirty="0"/>
              <a:t>Regardless of the type though, the net effect of these instabilities is that you end up mixing cold fuel with hot ablator material, thereby decreasing capsule compression and hence fusion yield </a:t>
            </a:r>
          </a:p>
          <a:p>
            <a:pPr marL="171450" indent="-171450">
              <a:buFont typeface="Arial" panose="020B0604020202020204" pitchFamily="34" charset="0"/>
              <a:buChar char="•"/>
            </a:pPr>
            <a:r>
              <a:rPr lang="en-US" dirty="0"/>
              <a:t>Recently, the presence of the kelvin-Helmholtz, or KH instability, was demonstrated in the context of a high-energy-density environment in a set of experiments conducted at Omega; their setup and results are shown below</a:t>
            </a:r>
          </a:p>
          <a:p>
            <a:pPr marL="171450" indent="-171450">
              <a:buFont typeface="Arial" panose="020B0604020202020204" pitchFamily="34" charset="0"/>
              <a:buChar char="•"/>
            </a:pPr>
            <a:r>
              <a:rPr lang="en-US" dirty="0"/>
              <a:t>Essentially, their setup consists of shining a laser on the LHS of a shock tube that is filled with carbon foam sitting atop a dense layer of plastic. </a:t>
            </a:r>
          </a:p>
          <a:p>
            <a:pPr marL="171450" indent="-171450">
              <a:buFont typeface="Arial" panose="020B0604020202020204" pitchFamily="34" charset="0"/>
              <a:buChar char="•"/>
            </a:pPr>
            <a:r>
              <a:rPr lang="en-US" dirty="0"/>
              <a:t>As the material heats up a shock wave is sent through the less dense foam on top and creates the characteristic swirling rollup patterns indicative of the KH instability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Instability occurs due to large velocity difference</a:t>
            </a:r>
          </a:p>
          <a:p>
            <a:pPr marL="171450" indent="-171450">
              <a:buFont typeface="Arial" panose="020B0604020202020204" pitchFamily="34" charset="0"/>
              <a:buChar char="•"/>
            </a:pPr>
            <a:r>
              <a:rPr lang="en-US" dirty="0"/>
              <a:t>Magnetic suppression of KH instability. First test of </a:t>
            </a:r>
            <a:r>
              <a:rPr lang="en-US" dirty="0" err="1"/>
              <a:t>marbl</a:t>
            </a:r>
            <a:r>
              <a:rPr lang="en-US" dirty="0"/>
              <a:t> with MHD and RHD. </a:t>
            </a:r>
          </a:p>
          <a:p>
            <a:pPr marL="171450" indent="-171450">
              <a:buFont typeface="Arial" panose="020B0604020202020204" pitchFamily="34" charset="0"/>
              <a:buChar char="•"/>
            </a:pPr>
            <a:endParaRPr lang="en-US" dirty="0"/>
          </a:p>
          <a:p>
            <a:pPr>
              <a:buClr>
                <a:schemeClr val="accent2"/>
              </a:buClr>
            </a:pPr>
            <a:r>
              <a:rPr lang="en-US" dirty="0"/>
              <a:t>Original experiment. Motivation was fluid instability in HED system – application to NIF </a:t>
            </a:r>
          </a:p>
          <a:p>
            <a:pPr>
              <a:buClr>
                <a:schemeClr val="accent2"/>
              </a:buClr>
            </a:pPr>
            <a:r>
              <a:rPr lang="en-US" dirty="0"/>
              <a:t>Application – use magnetic fields to suppress turbulent growth</a:t>
            </a:r>
          </a:p>
          <a:p>
            <a:pPr lvl="1">
              <a:buClr>
                <a:schemeClr val="accent2"/>
              </a:buClr>
            </a:pPr>
            <a:r>
              <a:rPr lang="en-US" dirty="0"/>
              <a:t>Magnetic field lines frozen into fluid. Rebar for fluid. </a:t>
            </a:r>
          </a:p>
          <a:p>
            <a:pPr lvl="1">
              <a:buClr>
                <a:schemeClr val="accent2"/>
              </a:buClr>
            </a:pPr>
            <a:r>
              <a:rPr lang="en-US" dirty="0"/>
              <a:t>We plan to look at e.g. mixing width</a:t>
            </a:r>
          </a:p>
          <a:p>
            <a:pPr>
              <a:buClr>
                <a:schemeClr val="accent2"/>
              </a:buClr>
            </a:pPr>
            <a:r>
              <a:rPr lang="en-US" dirty="0"/>
              <a:t>Challenge is MHD and radiation modeling is expensive. Twisting of KH instability makes it challenging numerically (distorts mesh).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29</a:t>
            </a:fld>
            <a:endParaRPr lang="en-US" dirty="0"/>
          </a:p>
        </p:txBody>
      </p:sp>
    </p:spTree>
    <p:extLst>
      <p:ext uri="{BB962C8B-B14F-4D97-AF65-F5344CB8AC3E}">
        <p14:creationId xmlns:p14="http://schemas.microsoft.com/office/powerpoint/2010/main" val="58160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Lora"/>
              </a:rPr>
              <a:t>A </a:t>
            </a:r>
            <a:r>
              <a:rPr lang="en-US" b="1" i="0" dirty="0">
                <a:solidFill>
                  <a:srgbClr val="000000"/>
                </a:solidFill>
                <a:effectLst/>
                <a:latin typeface="Lora"/>
              </a:rPr>
              <a:t>black body</a:t>
            </a:r>
            <a:r>
              <a:rPr lang="en-US" b="0" i="0" dirty="0">
                <a:solidFill>
                  <a:srgbClr val="000000"/>
                </a:solidFill>
                <a:effectLst/>
                <a:latin typeface="Lora"/>
              </a:rPr>
              <a:t> or </a:t>
            </a:r>
            <a:r>
              <a:rPr lang="en-US" b="1" i="0" dirty="0">
                <a:solidFill>
                  <a:srgbClr val="000000"/>
                </a:solidFill>
                <a:effectLst/>
                <a:latin typeface="Lora"/>
              </a:rPr>
              <a:t>blackbody</a:t>
            </a:r>
            <a:r>
              <a:rPr lang="en-US" b="0" i="0" dirty="0">
                <a:solidFill>
                  <a:srgbClr val="000000"/>
                </a:solidFill>
                <a:effectLst/>
                <a:latin typeface="Lora"/>
              </a:rPr>
              <a:t> is an idealized </a:t>
            </a:r>
            <a:r>
              <a:rPr lang="en-US" b="0" i="0" u="none" strike="noStrike" dirty="0">
                <a:solidFill>
                  <a:srgbClr val="1559B5"/>
                </a:solidFill>
                <a:effectLst/>
                <a:latin typeface="Lora"/>
                <a:hlinkClick r:id="rId3" tooltip="Physical object"/>
              </a:rPr>
              <a:t>physical body</a:t>
            </a:r>
            <a:r>
              <a:rPr lang="en-US" b="0" i="0" dirty="0">
                <a:solidFill>
                  <a:srgbClr val="000000"/>
                </a:solidFill>
                <a:effectLst/>
                <a:latin typeface="Lora"/>
              </a:rPr>
              <a:t> that </a:t>
            </a:r>
            <a:r>
              <a:rPr lang="en-US" b="0" i="0" u="none" strike="noStrike" dirty="0">
                <a:solidFill>
                  <a:srgbClr val="1559B5"/>
                </a:solidFill>
                <a:effectLst/>
                <a:latin typeface="Lora"/>
                <a:hlinkClick r:id="rId4" tooltip="Absorption (electromagnetic radiation)"/>
              </a:rPr>
              <a:t>absorbs</a:t>
            </a:r>
            <a:r>
              <a:rPr lang="en-US" b="0" i="0" dirty="0">
                <a:solidFill>
                  <a:srgbClr val="000000"/>
                </a:solidFill>
                <a:effectLst/>
                <a:latin typeface="Lora"/>
              </a:rPr>
              <a:t> all incident </a:t>
            </a:r>
            <a:r>
              <a:rPr lang="en-US" b="0" i="0" u="none" strike="noStrike" dirty="0">
                <a:solidFill>
                  <a:srgbClr val="1559B5"/>
                </a:solidFill>
                <a:effectLst/>
                <a:latin typeface="Lora"/>
                <a:hlinkClick r:id="rId5" tooltip="Electromagnetic radiation"/>
              </a:rPr>
              <a:t>electromagnetic radiation</a:t>
            </a:r>
            <a:r>
              <a:rPr lang="en-US" b="0" i="0" dirty="0">
                <a:solidFill>
                  <a:srgbClr val="000000"/>
                </a:solidFill>
                <a:effectLst/>
                <a:latin typeface="Lora"/>
              </a:rPr>
              <a:t>, regardless of frequency or </a:t>
            </a:r>
            <a:r>
              <a:rPr lang="en-US" b="0" i="0" u="none" strike="noStrike" dirty="0">
                <a:solidFill>
                  <a:srgbClr val="1559B5"/>
                </a:solidFill>
                <a:effectLst/>
                <a:latin typeface="Lora"/>
                <a:hlinkClick r:id="rId6"/>
              </a:rPr>
              <a:t>angle of incidence</a:t>
            </a:r>
            <a:r>
              <a:rPr lang="en-US" b="0" i="0" dirty="0">
                <a:solidFill>
                  <a:srgbClr val="000000"/>
                </a:solidFill>
                <a:effectLst/>
                <a:latin typeface="Lora"/>
              </a:rPr>
              <a:t>. The name "black body" is given because it absorbs radiation in all frequencies, not because it </a:t>
            </a:r>
            <a:r>
              <a:rPr lang="en-US" b="0" i="1" dirty="0">
                <a:solidFill>
                  <a:srgbClr val="000000"/>
                </a:solidFill>
                <a:effectLst/>
                <a:latin typeface="Lora"/>
              </a:rPr>
              <a:t>only</a:t>
            </a:r>
            <a:r>
              <a:rPr lang="en-US" b="0" i="0" dirty="0">
                <a:solidFill>
                  <a:srgbClr val="000000"/>
                </a:solidFill>
                <a:effectLst/>
                <a:latin typeface="Lora"/>
              </a:rPr>
              <a:t> absorbs: a black body can </a:t>
            </a:r>
            <a:r>
              <a:rPr lang="en-US" b="0" i="1" dirty="0">
                <a:solidFill>
                  <a:srgbClr val="000000"/>
                </a:solidFill>
                <a:effectLst/>
                <a:latin typeface="Lora"/>
              </a:rPr>
              <a:t>emit</a:t>
            </a:r>
            <a:r>
              <a:rPr lang="en-US" b="0" i="0" dirty="0">
                <a:solidFill>
                  <a:srgbClr val="000000"/>
                </a:solidFill>
                <a:effectLst/>
                <a:latin typeface="Lora"/>
              </a:rPr>
              <a:t> </a:t>
            </a:r>
            <a:r>
              <a:rPr lang="en-US" b="0" i="0" u="none" strike="noStrike" dirty="0">
                <a:solidFill>
                  <a:srgbClr val="1559B5"/>
                </a:solidFill>
                <a:effectLst/>
                <a:latin typeface="Lora"/>
                <a:hlinkClick r:id="rId7"/>
              </a:rPr>
              <a:t>black-body radiation</a:t>
            </a:r>
            <a:r>
              <a:rPr lang="en-US" b="0" i="0" dirty="0">
                <a:solidFill>
                  <a:srgbClr val="000000"/>
                </a:solidFill>
                <a:effectLst/>
                <a:latin typeface="Lora"/>
              </a:rPr>
              <a:t>. On the contrary, a </a:t>
            </a:r>
            <a:r>
              <a:rPr lang="en-US" b="1" i="0" dirty="0">
                <a:solidFill>
                  <a:srgbClr val="000000"/>
                </a:solidFill>
                <a:effectLst/>
                <a:latin typeface="Lora"/>
              </a:rPr>
              <a:t>white body</a:t>
            </a:r>
            <a:r>
              <a:rPr lang="en-US" b="0" i="0" dirty="0">
                <a:solidFill>
                  <a:srgbClr val="000000"/>
                </a:solidFill>
                <a:effectLst/>
                <a:latin typeface="Lora"/>
              </a:rPr>
              <a:t> is one with a "rough surface that reflects all incident rays completely and uniformly in all directions."</a:t>
            </a:r>
            <a:r>
              <a:rPr lang="en-US" b="0" i="0" u="none" strike="noStrike" baseline="30000" dirty="0">
                <a:solidFill>
                  <a:srgbClr val="1559B5"/>
                </a:solidFill>
                <a:effectLst/>
                <a:latin typeface="Lora"/>
                <a:hlinkClick r:id="rId8"/>
              </a:rPr>
              <a:t>[1]</a:t>
            </a:r>
            <a:endParaRPr lang="en-US" b="0" i="0" u="none" strike="noStrike" baseline="30000" dirty="0">
              <a:solidFill>
                <a:srgbClr val="1559B5"/>
              </a:solidFill>
              <a:effectLst/>
              <a:latin typeface="Lora"/>
            </a:endParaRPr>
          </a:p>
          <a:p>
            <a:pPr marL="171450" indent="-171450">
              <a:buFont typeface="Arial" panose="020B0604020202020204" pitchFamily="34" charset="0"/>
              <a:buChar char="•"/>
            </a:pPr>
            <a:r>
              <a:rPr lang="en-US" b="0" i="0" dirty="0">
                <a:solidFill>
                  <a:srgbClr val="000000"/>
                </a:solidFill>
                <a:effectLst/>
                <a:latin typeface="Lora"/>
              </a:rPr>
              <a:t>The </a:t>
            </a:r>
            <a:r>
              <a:rPr lang="en-US" b="1" i="0" dirty="0">
                <a:solidFill>
                  <a:srgbClr val="000000"/>
                </a:solidFill>
                <a:effectLst/>
                <a:latin typeface="Lora"/>
              </a:rPr>
              <a:t>Stefan–Boltzmann law</a:t>
            </a:r>
            <a:r>
              <a:rPr lang="en-US" b="0" i="0" dirty="0">
                <a:solidFill>
                  <a:srgbClr val="000000"/>
                </a:solidFill>
                <a:effectLst/>
                <a:latin typeface="Lora"/>
              </a:rPr>
              <a:t> describes the power radiated from a </a:t>
            </a:r>
            <a:r>
              <a:rPr lang="en-US" b="0" i="0" u="none" strike="noStrike" dirty="0">
                <a:solidFill>
                  <a:srgbClr val="1559B5"/>
                </a:solidFill>
                <a:effectLst/>
                <a:latin typeface="Lora"/>
                <a:hlinkClick r:id="rId9" tooltip="Black body"/>
              </a:rPr>
              <a:t>black body</a:t>
            </a:r>
            <a:r>
              <a:rPr lang="en-US" b="0" i="0" dirty="0">
                <a:solidFill>
                  <a:srgbClr val="000000"/>
                </a:solidFill>
                <a:effectLst/>
                <a:latin typeface="Lora"/>
              </a:rPr>
              <a:t> in terms of its </a:t>
            </a:r>
            <a:r>
              <a:rPr lang="en-US" b="0" i="0" u="none" strike="noStrike" dirty="0">
                <a:solidFill>
                  <a:srgbClr val="1559B5"/>
                </a:solidFill>
                <a:effectLst/>
                <a:latin typeface="Lora"/>
                <a:hlinkClick r:id="rId10" tooltip="Thermodynamic temperature"/>
              </a:rPr>
              <a:t>temperature</a:t>
            </a:r>
            <a:r>
              <a:rPr lang="en-US" b="0" i="0" dirty="0">
                <a:solidFill>
                  <a:srgbClr val="000000"/>
                </a:solidFill>
                <a:effectLst/>
                <a:latin typeface="Lora"/>
              </a:rPr>
              <a:t>. </a:t>
            </a:r>
            <a:r>
              <a:rPr lang="en-US" b="0" i="0">
                <a:solidFill>
                  <a:srgbClr val="000000"/>
                </a:solidFill>
                <a:effectLst/>
                <a:latin typeface="Lora"/>
              </a:rPr>
              <a:t>Specifically, the Stefan–Boltzmann law states that the total </a:t>
            </a:r>
            <a:r>
              <a:rPr lang="en-US" b="0" i="0" u="none" strike="noStrike">
                <a:solidFill>
                  <a:srgbClr val="1559B5"/>
                </a:solidFill>
                <a:effectLst/>
                <a:latin typeface="Lora"/>
                <a:hlinkClick r:id="rId11"/>
              </a:rPr>
              <a:t>energy</a:t>
            </a:r>
            <a:r>
              <a:rPr lang="en-US" b="0" i="0">
                <a:solidFill>
                  <a:srgbClr val="000000"/>
                </a:solidFill>
                <a:effectLst/>
                <a:latin typeface="Lora"/>
              </a:rPr>
              <a:t> radiated per unit </a:t>
            </a:r>
            <a:r>
              <a:rPr lang="en-US" b="0" i="0" u="none" strike="noStrike">
                <a:solidFill>
                  <a:srgbClr val="1559B5"/>
                </a:solidFill>
                <a:effectLst/>
                <a:latin typeface="Lora"/>
                <a:hlinkClick r:id="rId12" tooltip="Area"/>
              </a:rPr>
              <a:t>surface area</a:t>
            </a:r>
            <a:r>
              <a:rPr lang="en-US" b="0" i="0">
                <a:solidFill>
                  <a:srgbClr val="000000"/>
                </a:solidFill>
                <a:effectLst/>
                <a:latin typeface="Lora"/>
              </a:rPr>
              <a:t> of a </a:t>
            </a:r>
            <a:r>
              <a:rPr lang="en-US" b="0" i="0" u="none" strike="noStrike">
                <a:solidFill>
                  <a:srgbClr val="1559B5"/>
                </a:solidFill>
                <a:effectLst/>
                <a:latin typeface="Lora"/>
                <a:hlinkClick r:id="rId9"/>
              </a:rPr>
              <a:t>black body</a:t>
            </a:r>
            <a:r>
              <a:rPr lang="en-US" b="0" i="0">
                <a:solidFill>
                  <a:srgbClr val="000000"/>
                </a:solidFill>
                <a:effectLst/>
                <a:latin typeface="Lora"/>
              </a:rPr>
              <a:t> across </a:t>
            </a:r>
            <a:r>
              <a:rPr lang="en-US" b="0" i="0" u="none" strike="noStrike">
                <a:solidFill>
                  <a:srgbClr val="1559B5"/>
                </a:solidFill>
                <a:effectLst/>
                <a:latin typeface="Lora"/>
                <a:hlinkClick r:id="rId13" tooltip="Black-body radiation"/>
              </a:rPr>
              <a:t>all wavelengths</a:t>
            </a:r>
            <a:r>
              <a:rPr lang="en-US" b="0" i="0">
                <a:solidFill>
                  <a:srgbClr val="000000"/>
                </a:solidFill>
                <a:effectLst/>
                <a:latin typeface="Lora"/>
              </a:rPr>
              <a:t> per unit </a:t>
            </a:r>
            <a:r>
              <a:rPr lang="en-US" b="0" i="0" u="none" strike="noStrike">
                <a:solidFill>
                  <a:srgbClr val="1559B5"/>
                </a:solidFill>
                <a:effectLst/>
                <a:latin typeface="Lora"/>
                <a:hlinkClick r:id="rId14" tooltip="Time"/>
              </a:rPr>
              <a:t>time</a:t>
            </a:r>
            <a:r>
              <a:rPr lang="en-US" b="0" i="0">
                <a:solidFill>
                  <a:srgbClr val="000000"/>
                </a:solidFill>
                <a:effectLst/>
                <a:latin typeface="Lora"/>
              </a:rPr>
              <a:t>  (also known as the black-body </a:t>
            </a:r>
            <a:r>
              <a:rPr lang="en-US" b="0" i="1" u="none" strike="noStrike">
                <a:solidFill>
                  <a:srgbClr val="1559B5"/>
                </a:solidFill>
                <a:effectLst/>
                <a:latin typeface="Lora"/>
                <a:hlinkClick r:id="rId15" tooltip="Radiant emittance"/>
              </a:rPr>
              <a:t>radiant emittance</a:t>
            </a:r>
            <a:r>
              <a:rPr lang="en-US" b="0" i="0">
                <a:solidFill>
                  <a:srgbClr val="000000"/>
                </a:solidFill>
                <a:effectLst/>
                <a:latin typeface="Lora"/>
              </a:rPr>
              <a:t>) is directly </a:t>
            </a:r>
            <a:r>
              <a:rPr lang="en-US" b="0" i="0" u="none" strike="noStrike">
                <a:solidFill>
                  <a:srgbClr val="1559B5"/>
                </a:solidFill>
                <a:effectLst/>
                <a:latin typeface="Lora"/>
                <a:hlinkClick r:id="rId16"/>
              </a:rPr>
              <a:t>proportional</a:t>
            </a:r>
            <a:r>
              <a:rPr lang="en-US" b="0" i="0">
                <a:solidFill>
                  <a:srgbClr val="000000"/>
                </a:solidFill>
                <a:effectLst/>
                <a:latin typeface="Lora"/>
              </a:rPr>
              <a:t> to the fourth power of the black body's </a:t>
            </a:r>
            <a:r>
              <a:rPr lang="en-US" b="0" i="0" u="none" strike="noStrike">
                <a:solidFill>
                  <a:srgbClr val="1559B5"/>
                </a:solidFill>
                <a:effectLst/>
                <a:latin typeface="Lora"/>
                <a:hlinkClick r:id="rId10"/>
              </a:rPr>
              <a:t>thermodynamic temperature</a:t>
            </a:r>
            <a:r>
              <a:rPr lang="en-US" b="0" i="0">
                <a:solidFill>
                  <a:srgbClr val="000000"/>
                </a:solidFill>
                <a:effectLst/>
                <a:latin typeface="Lora"/>
              </a:rPr>
              <a:t> </a:t>
            </a:r>
            <a:r>
              <a:rPr lang="en-US" b="0" i="1">
                <a:solidFill>
                  <a:srgbClr val="000000"/>
                </a:solidFill>
                <a:effectLst/>
                <a:latin typeface="Lora"/>
              </a:rPr>
              <a:t>T</a:t>
            </a:r>
            <a:r>
              <a:rPr lang="en-US" b="0" i="0">
                <a:solidFill>
                  <a:srgbClr val="000000"/>
                </a:solidFill>
                <a:effectLst/>
                <a:latin typeface="Lora"/>
              </a:rPr>
              <a:t>:</a:t>
            </a: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30</a:t>
            </a:fld>
            <a:endParaRPr lang="en-US" dirty="0"/>
          </a:p>
        </p:txBody>
      </p:sp>
    </p:spTree>
    <p:extLst>
      <p:ext uri="{BB962C8B-B14F-4D97-AF65-F5344CB8AC3E}">
        <p14:creationId xmlns:p14="http://schemas.microsoft.com/office/powerpoint/2010/main" val="3096825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Grains vary from 1 to 20 microns.</a:t>
            </a:r>
          </a:p>
        </p:txBody>
      </p:sp>
      <p:sp>
        <p:nvSpPr>
          <p:cNvPr id="4" name="Slide Number Placeholder 3"/>
          <p:cNvSpPr>
            <a:spLocks noGrp="1"/>
          </p:cNvSpPr>
          <p:nvPr>
            <p:ph type="sldNum" sz="quarter" idx="5"/>
          </p:nvPr>
        </p:nvSpPr>
        <p:spPr/>
        <p:txBody>
          <a:bodyPr/>
          <a:lstStyle/>
          <a:p>
            <a:fld id="{4CFDF800-FE0E-A944-8AC1-D57C07B352FC}" type="slidenum">
              <a:rPr lang="en-US" smtClean="0"/>
              <a:pPr/>
              <a:t>31</a:t>
            </a:fld>
            <a:endParaRPr lang="en-US" dirty="0"/>
          </a:p>
        </p:txBody>
      </p:sp>
    </p:spTree>
    <p:extLst>
      <p:ext uri="{BB962C8B-B14F-4D97-AF65-F5344CB8AC3E}">
        <p14:creationId xmlns:p14="http://schemas.microsoft.com/office/powerpoint/2010/main" val="3431117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a:buFontTx/>
              <a:buChar char="-"/>
            </a:pPr>
            <a:r>
              <a:rPr lang="en-US" dirty="0"/>
              <a:t>Next-gen code being developed at the lab that’s approaching the point where it can be used to model new physical phenomena</a:t>
            </a:r>
          </a:p>
          <a:p>
            <a:pPr marL="171450" indent="-171450">
              <a:buFontTx/>
              <a:buChar char="-"/>
            </a:pPr>
            <a:r>
              <a:rPr lang="en-US" dirty="0"/>
              <a:t>Lots of strengths, most notably the use of high order finite elements, which you can see in the picture below…</a:t>
            </a:r>
          </a:p>
          <a:p>
            <a:pPr marL="171450" indent="-171450">
              <a:buFontTx/>
              <a:buChar char="-"/>
            </a:pPr>
            <a:r>
              <a:rPr lang="en-US" dirty="0"/>
              <a:t>To simulate magneto-radiation-hydrodynamics phenomena, MARBL uses BLAST, which is an arbitrary </a:t>
            </a:r>
            <a:r>
              <a:rPr lang="en-US" dirty="0" err="1"/>
              <a:t>lagrangian-eulerian</a:t>
            </a:r>
            <a:r>
              <a:rPr lang="en-US" dirty="0"/>
              <a:t> or ALE code</a:t>
            </a:r>
          </a:p>
          <a:p>
            <a:pPr marL="171450" indent="-171450">
              <a:buFontTx/>
              <a:buChar char="-"/>
            </a:pPr>
            <a:r>
              <a:rPr lang="en-US" dirty="0"/>
              <a:t>This means is…</a:t>
            </a:r>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dirty="0"/>
          </a:p>
        </p:txBody>
      </p:sp>
    </p:spTree>
    <p:extLst>
      <p:ext uri="{BB962C8B-B14F-4D97-AF65-F5344CB8AC3E}">
        <p14:creationId xmlns:p14="http://schemas.microsoft.com/office/powerpoint/2010/main" val="288216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RKH-MHD</a:t>
            </a:r>
          </a:p>
          <a:p>
            <a:pPr marL="628650" lvl="1" indent="-171450">
              <a:buFont typeface="Arial" panose="020B0604020202020204" pitchFamily="34" charset="0"/>
              <a:buChar char="•"/>
            </a:pPr>
            <a:r>
              <a:rPr lang="en-US" dirty="0"/>
              <a:t>Here is a simulation without the magnetic field in MARBL to give you an idea of what this looks like </a:t>
            </a:r>
          </a:p>
          <a:p>
            <a:pPr marL="628650" lvl="1" indent="-171450">
              <a:buFont typeface="Arial" panose="020B0604020202020204" pitchFamily="34" charset="0"/>
              <a:buChar char="•"/>
            </a:pPr>
            <a:r>
              <a:rPr lang="en-US" dirty="0"/>
              <a:t>RKH-MHD was first simultaneous use of radiation and MHD capabilities</a:t>
            </a:r>
          </a:p>
          <a:p>
            <a:pPr marL="171450" indent="-171450">
              <a:buFont typeface="Arial" panose="020B0604020202020204" pitchFamily="34" charset="0"/>
              <a:buChar char="•"/>
            </a:pPr>
            <a:r>
              <a:rPr lang="en-US" dirty="0"/>
              <a:t>HDC: </a:t>
            </a:r>
          </a:p>
          <a:p>
            <a:pPr marL="628650" lvl="1" indent="-171450">
              <a:buFont typeface="Arial" panose="020B0604020202020204" pitchFamily="34" charset="0"/>
              <a:buChar char="•"/>
            </a:pPr>
            <a:r>
              <a:rPr lang="en-US" dirty="0"/>
              <a:t>In this problem, the </a:t>
            </a:r>
            <a:r>
              <a:rPr lang="en-US" dirty="0" err="1"/>
              <a:t>subzonal</a:t>
            </a:r>
            <a:r>
              <a:rPr lang="en-US" dirty="0"/>
              <a:t> resolution afforded by high order elements help resolve the flow that emerges as a shock passes through this microstructure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3503980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 typeface="Arial" panose="020B0604020202020204" pitchFamily="34" charset="0"/>
              <a:buChar char="•"/>
            </a:pPr>
            <a:r>
              <a:rPr lang="en-US" dirty="0"/>
              <a:t>First background on how magnetic fields can potentially suppress fluid instabilities</a:t>
            </a:r>
          </a:p>
          <a:p>
            <a:pPr marL="171450" indent="-171450">
              <a:buFont typeface="Arial" panose="020B0604020202020204" pitchFamily="34" charset="0"/>
              <a:buChar char="•"/>
            </a:pPr>
            <a:r>
              <a:rPr lang="en-US" dirty="0"/>
              <a:t>Evolution of a magnetic field in a conducting fluid (PERIOD). </a:t>
            </a:r>
          </a:p>
          <a:p>
            <a:pPr marL="171450" indent="-171450">
              <a:buFont typeface="Arial" panose="020B0604020202020204" pitchFamily="34" charset="0"/>
              <a:buChar char="•"/>
            </a:pPr>
            <a:r>
              <a:rPr lang="en-US" dirty="0"/>
              <a:t>What is the magnetic Reynolds number </a:t>
            </a:r>
          </a:p>
          <a:p>
            <a:pPr marL="171450" indent="-171450">
              <a:buFont typeface="Arial" panose="020B0604020202020204" pitchFamily="34" charset="0"/>
              <a:buChar char="•"/>
            </a:pPr>
            <a:r>
              <a:rPr lang="en-US" dirty="0"/>
              <a:t>In the ideal MHD limit corresponding to infinite conductivity, the field lines are perfectly advected by the fluid with no diffusion – i.e. they are frozen into the fluid </a:t>
            </a:r>
          </a:p>
          <a:p>
            <a:pPr marL="171450" indent="-171450">
              <a:buFont typeface="Arial" panose="020B0604020202020204" pitchFamily="34" charset="0"/>
              <a:buChar char="•"/>
            </a:pPr>
            <a:r>
              <a:rPr lang="en-US" dirty="0"/>
              <a:t>But as the fluid flows these field lines are going to resist deformation and hence would suppress growth of instabilities</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Part of my summer work is to explore how applying a magnetic field can suppress the KH instability </a:t>
            </a:r>
          </a:p>
          <a:p>
            <a:pPr marL="171450" indent="-171450">
              <a:buFont typeface="Arial" panose="020B0604020202020204" pitchFamily="34" charset="0"/>
              <a:buChar char="•"/>
            </a:pPr>
            <a:r>
              <a:rPr lang="en-US" dirty="0"/>
              <a:t>The idea behind this is that in the limit of ideal magnetohydrodynamics or MHD, which corresponds to infinitely large electrical conductivities, the magnetic field lines are effectively “frozen into” the fluid and move with it. Of course, as the fluid deforms though, these field lines resist deformation, and thus could be thought of as adding “structural support” to the fluid</a:t>
            </a:r>
          </a:p>
          <a:p>
            <a:pPr marL="171450" indent="-171450">
              <a:buFont typeface="Arial" panose="020B0604020202020204" pitchFamily="34" charset="0"/>
              <a:buChar char="•"/>
            </a:pPr>
            <a:r>
              <a:rPr lang="en-US" dirty="0"/>
              <a:t>To explore this, we plan to use MARBL, a brand-new next-gen multi-physics code to conduct 3D simulations of the experimental setup I mentioned earlier (and shown in detail on the bottom left) but now in the presence of a magnetic field.</a:t>
            </a:r>
          </a:p>
          <a:p>
            <a:pPr marL="171450" indent="-171450">
              <a:buFont typeface="Arial" panose="020B0604020202020204" pitchFamily="34" charset="0"/>
              <a:buChar char="•"/>
            </a:pPr>
            <a:r>
              <a:rPr lang="en-US" strike="sngStrike" dirty="0"/>
              <a:t>As an example I’ve shown to the right a MARBL simulation of the nominal radiation-driven KH experiment, that is without the magnetic-field</a:t>
            </a:r>
          </a:p>
          <a:p>
            <a:pPr marL="171450" indent="-171450">
              <a:buFont typeface="Arial" panose="020B0604020202020204" pitchFamily="34" charset="0"/>
              <a:buChar char="•"/>
            </a:pPr>
            <a:r>
              <a:rPr lang="en-US" dirty="0"/>
              <a:t>Importantly, these new simulations will mark the first time that both radiation and MHD are being enabled simultaneously in MARBL so this project has the added benefit of aiding the developers working on this codebase</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solidFill>
                  <a:srgbClr val="0000FF"/>
                </a:solidFill>
                <a:hlinkClick r:id="rId3">
                  <a:extLst>
                    <a:ext uri="{A12FA001-AC4F-418D-AE19-62706E023703}">
                      <ahyp:hlinkClr xmlns:ahyp="http://schemas.microsoft.com/office/drawing/2018/hyperlinkcolor" val="tx"/>
                    </a:ext>
                  </a:extLst>
                </a:hlinkClick>
              </a:rPr>
              <a:t>https://www.youtube.com/watch?v=J-ANLAnc6WI</a:t>
            </a:r>
            <a:r>
              <a:rPr lang="en-US" dirty="0"/>
              <a:t> – </a:t>
            </a:r>
            <a:r>
              <a:rPr lang="en-US" dirty="0" err="1"/>
              <a:t>marbl</a:t>
            </a:r>
            <a:r>
              <a:rPr lang="en-US" dirty="0"/>
              <a:t>. </a:t>
            </a:r>
            <a:r>
              <a:rPr lang="en-US" dirty="0" err="1"/>
              <a:t>Exascale</a:t>
            </a:r>
            <a:r>
              <a:rPr lang="en-US" dirty="0"/>
              <a:t> computing project. </a:t>
            </a:r>
          </a:p>
          <a:p>
            <a:pPr marL="171450" indent="-171450">
              <a:buFont typeface="Arial" panose="020B0604020202020204" pitchFamily="34" charset="0"/>
              <a:buChar char="•"/>
            </a:pPr>
            <a:r>
              <a:rPr lang="en-US" dirty="0"/>
              <a:t>Fig. 1: Density contour plot from a 2D ARES simulation at around 40 ns, where the density is plotted on a logarithmic color scale for visualization.</a:t>
            </a:r>
          </a:p>
        </p:txBody>
      </p:sp>
      <p:sp>
        <p:nvSpPr>
          <p:cNvPr id="4" name="Slide Number Placeholder 3"/>
          <p:cNvSpPr>
            <a:spLocks noGrp="1"/>
          </p:cNvSpPr>
          <p:nvPr>
            <p:ph type="sldNum" sz="quarter" idx="5"/>
          </p:nvPr>
        </p:nvSpPr>
        <p:spPr/>
        <p:txBody>
          <a:bodyPr/>
          <a:lstStyle/>
          <a:p>
            <a:fld id="{4CFDF800-FE0E-A944-8AC1-D57C07B352FC}" type="slidenum">
              <a:rPr lang="en-US" smtClean="0"/>
              <a:pPr/>
              <a:t>7</a:t>
            </a:fld>
            <a:endParaRPr lang="en-US" dirty="0"/>
          </a:p>
        </p:txBody>
      </p:sp>
    </p:spTree>
    <p:extLst>
      <p:ext uri="{BB962C8B-B14F-4D97-AF65-F5344CB8AC3E}">
        <p14:creationId xmlns:p14="http://schemas.microsoft.com/office/powerpoint/2010/main" val="391009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Thinking along these lines, scientists are currently setting up and planning an experiment at Omega to explicitly explore this phenomena </a:t>
            </a:r>
          </a:p>
          <a:p>
            <a:pPr marL="171450" indent="-171450">
              <a:buFont typeface="Arial" panose="020B0604020202020204" pitchFamily="34" charset="0"/>
              <a:buChar char="•"/>
            </a:pPr>
            <a:r>
              <a:rPr lang="en-US" dirty="0"/>
              <a:t>Apparatus is based on previous experiment without b-field. Shock tube with light foam atop a denser plastic with an initially perturbed interface </a:t>
            </a:r>
          </a:p>
          <a:p>
            <a:pPr marL="171450" indent="-171450">
              <a:buFont typeface="Arial" panose="020B0604020202020204" pitchFamily="34" charset="0"/>
              <a:buChar char="•"/>
            </a:pPr>
            <a:r>
              <a:rPr lang="en-US" dirty="0"/>
              <a:t>By shining lasers beside the less dense material on top, send a shock wave through the tube from left to right that creates the KH rollups </a:t>
            </a:r>
          </a:p>
          <a:p>
            <a:pPr marL="171450" indent="-171450">
              <a:buFont typeface="Arial" panose="020B0604020202020204" pitchFamily="34" charset="0"/>
              <a:buChar char="•"/>
            </a:pPr>
            <a:r>
              <a:rPr lang="en-US" dirty="0"/>
              <a:t>Repeat this with specified b-field orientation </a:t>
            </a:r>
          </a:p>
          <a:p>
            <a:pPr marL="171450" indent="-171450">
              <a:buFont typeface="Arial" panose="020B0604020202020204" pitchFamily="34" charset="0"/>
              <a:buChar char="•"/>
            </a:pPr>
            <a:r>
              <a:rPr lang="en-US" dirty="0"/>
              <a:t>We want to model this using MARBL to see if we can indeed see suppression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a:t>
            </a:r>
          </a:p>
        </p:txBody>
      </p:sp>
      <p:sp>
        <p:nvSpPr>
          <p:cNvPr id="4" name="Slide Number Placeholder 3"/>
          <p:cNvSpPr>
            <a:spLocks noGrp="1"/>
          </p:cNvSpPr>
          <p:nvPr>
            <p:ph type="sldNum" sz="quarter" idx="5"/>
          </p:nvPr>
        </p:nvSpPr>
        <p:spPr/>
        <p:txBody>
          <a:bodyPr/>
          <a:lstStyle/>
          <a:p>
            <a:fld id="{4CFDF800-FE0E-A944-8AC1-D57C07B352FC}" type="slidenum">
              <a:rPr lang="en-US" smtClean="0"/>
              <a:pPr/>
              <a:t>8</a:t>
            </a:fld>
            <a:endParaRPr lang="en-US" dirty="0"/>
          </a:p>
        </p:txBody>
      </p:sp>
    </p:spTree>
    <p:extLst>
      <p:ext uri="{BB962C8B-B14F-4D97-AF65-F5344CB8AC3E}">
        <p14:creationId xmlns:p14="http://schemas.microsoft.com/office/powerpoint/2010/main" val="3718329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Setup in </a:t>
            </a:r>
            <a:r>
              <a:rPr lang="en-US" dirty="0" err="1"/>
              <a:t>marbl</a:t>
            </a:r>
            <a:r>
              <a:rPr lang="en-US" dirty="0"/>
              <a:t> closely resembles the experimental apparatus </a:t>
            </a:r>
          </a:p>
          <a:p>
            <a:pPr marL="171450" indent="-171450">
              <a:buFont typeface="Arial" panose="020B0604020202020204" pitchFamily="34" charset="0"/>
              <a:buChar char="•"/>
            </a:pPr>
            <a:r>
              <a:rPr lang="en-US" dirty="0"/>
              <a:t>Iterate points on left </a:t>
            </a:r>
          </a:p>
          <a:p>
            <a:pPr marL="628650" lvl="1" indent="-171450">
              <a:buFont typeface="Arial" panose="020B0604020202020204" pitchFamily="34" charset="0"/>
              <a:buChar char="•"/>
            </a:pPr>
            <a:r>
              <a:rPr lang="en-US" dirty="0"/>
              <a:t>Q2Q1 = Quadratic velocity, linear pressure</a:t>
            </a:r>
          </a:p>
          <a:p>
            <a:pPr marL="628650" lvl="1" indent="-171450">
              <a:buFont typeface="Arial" panose="020B0604020202020204" pitchFamily="34" charset="0"/>
              <a:buChar char="•"/>
            </a:pPr>
            <a:r>
              <a:rPr lang="en-US" dirty="0"/>
              <a:t>Uniform 40 Tesla magnetic field oriented in the shock direction, that is to the right of the page </a:t>
            </a:r>
          </a:p>
          <a:p>
            <a:pPr marL="628650" lvl="1" indent="-171450">
              <a:buFont typeface="Arial" panose="020B0604020202020204" pitchFamily="34" charset="0"/>
              <a:buChar char="•"/>
            </a:pPr>
            <a:r>
              <a:rPr lang="en-US" dirty="0"/>
              <a:t>And in this case we drive the shock by depositing…</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15 s </a:t>
            </a:r>
          </a:p>
        </p:txBody>
      </p:sp>
      <p:sp>
        <p:nvSpPr>
          <p:cNvPr id="4" name="Slide Number Placeholder 3"/>
          <p:cNvSpPr>
            <a:spLocks noGrp="1"/>
          </p:cNvSpPr>
          <p:nvPr>
            <p:ph type="sldNum" sz="quarter" idx="5"/>
          </p:nvPr>
        </p:nvSpPr>
        <p:spPr/>
        <p:txBody>
          <a:bodyPr/>
          <a:lstStyle/>
          <a:p>
            <a:fld id="{4CFDF800-FE0E-A944-8AC1-D57C07B352FC}" type="slidenum">
              <a:rPr lang="en-US" smtClean="0"/>
              <a:pPr/>
              <a:t>9</a:t>
            </a:fld>
            <a:endParaRPr lang="en-US" dirty="0"/>
          </a:p>
        </p:txBody>
      </p:sp>
    </p:spTree>
    <p:extLst>
      <p:ext uri="{BB962C8B-B14F-4D97-AF65-F5344CB8AC3E}">
        <p14:creationId xmlns:p14="http://schemas.microsoft.com/office/powerpoint/2010/main" val="318003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PITHY</a:t>
            </a:r>
          </a:p>
          <a:p>
            <a:pPr marL="171450" indent="-171450">
              <a:buFont typeface="Arial" panose="020B0604020202020204" pitchFamily="34" charset="0"/>
              <a:buChar char="•"/>
            </a:pPr>
            <a:r>
              <a:rPr lang="en-US" dirty="0"/>
              <a:t>Early results plotting density as a function of time  </a:t>
            </a:r>
          </a:p>
          <a:p>
            <a:pPr marL="171450" indent="-171450">
              <a:buFont typeface="Arial" panose="020B0604020202020204" pitchFamily="34" charset="0"/>
              <a:buChar char="•"/>
            </a:pPr>
            <a:r>
              <a:rPr lang="en-US" dirty="0"/>
              <a:t>Unfortunately, simulation crashes in what we now believe was a result of assuming ideal MHD</a:t>
            </a:r>
          </a:p>
          <a:p>
            <a:pPr marL="171450" indent="-171450">
              <a:buFont typeface="Arial" panose="020B0604020202020204" pitchFamily="34" charset="0"/>
              <a:buChar char="•"/>
            </a:pPr>
            <a:r>
              <a:rPr lang="en-US" dirty="0"/>
              <a:t>Tried to illustrate this on the right with a plot of the magnetic field but in essence what happens </a:t>
            </a:r>
          </a:p>
          <a:p>
            <a:r>
              <a:rPr lang="en-US" dirty="0"/>
              <a:t>---</a:t>
            </a:r>
          </a:p>
          <a:p>
            <a:r>
              <a:rPr lang="en-US" dirty="0"/>
              <a:t>50 s</a:t>
            </a:r>
          </a:p>
          <a:p>
            <a:r>
              <a:rPr lang="en-US" dirty="0"/>
              <a:t>---</a:t>
            </a:r>
          </a:p>
          <a:p>
            <a:r>
              <a:rPr lang="en-US" dirty="0"/>
              <a:t>Density video of that simulation</a:t>
            </a:r>
          </a:p>
          <a:p>
            <a:r>
              <a:rPr lang="en-US" dirty="0"/>
              <a:t>Maybe a second video of B-field. Material shooting up side cause no Joule heating. Motivation for adding in resistivity. </a:t>
            </a:r>
          </a:p>
          <a:p>
            <a:endParaRPr lang="en-US" dirty="0"/>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dirty="0"/>
          </a:p>
        </p:txBody>
      </p:sp>
    </p:spTree>
    <p:extLst>
      <p:ext uri="{BB962C8B-B14F-4D97-AF65-F5344CB8AC3E}">
        <p14:creationId xmlns:p14="http://schemas.microsoft.com/office/powerpoint/2010/main" val="252032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Finite resistivities to ameliorate this and simulation reaches about 50% further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Still trying to understand what is causing the numerical crash in this scenario</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For example if we visualize the magnitude of the magnetic field, it appears that most of the perturbation to the applied field actually happens in the surrounding Be tube and the air and not near the perturbed interface as we might expect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So this is something we’d like to investigate further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1 min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Latest from Rob: “An update on the 3D MHD problem. I did some runs where I a lowered the CFL multiplier from its default of 0.5 to 0.25 and </a:t>
            </a:r>
            <a:r>
              <a:rPr lang="en-US" b="0" i="0" dirty="0" err="1">
                <a:effectLst/>
                <a:latin typeface="Segoe UI" panose="020B0502040204020203" pitchFamily="34" charset="0"/>
              </a:rPr>
              <a:t>i</a:t>
            </a:r>
            <a:r>
              <a:rPr lang="en-US" b="0" i="0" dirty="0">
                <a:effectLst/>
                <a:latin typeface="Segoe UI" panose="020B0502040204020203" pitchFamily="34" charset="0"/>
              </a:rPr>
              <a:t> was able to run longer for the B=40 case (for the stress option discussed above). The B=0 case ran just fine for me (even at double the resolution you have been running at). This is evidence of an explicit time stepping instability for the MHD stress contribution to the hydrodynamics (also clearly shown in the movie you sent). I had a chat with White, Dan this morning and our current thinking is that there may a bug in how the CFL condition for the Alfven wave speed is being computed or possibly some double counting of the MHD stress/force. This is something that has been extensively tested  before for many MHD benchmarks, but there have been several updates to the core hydro force algorithm over the past several months and its possible our regression tests missed something. ”</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11</a:t>
            </a:fld>
            <a:endParaRPr lang="en-US" dirty="0"/>
          </a:p>
        </p:txBody>
      </p:sp>
    </p:spTree>
    <p:extLst>
      <p:ext uri="{BB962C8B-B14F-4D97-AF65-F5344CB8AC3E}">
        <p14:creationId xmlns:p14="http://schemas.microsoft.com/office/powerpoint/2010/main" val="2273525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9144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378" y="3193257"/>
            <a:ext cx="9144378"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378" y="6316956"/>
            <a:ext cx="9144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457200" y="565126"/>
            <a:ext cx="82296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457201" y="2024863"/>
            <a:ext cx="5629274"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68386" y="6416000"/>
            <a:ext cx="4503614"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LLNL-PRES-814502</a:t>
            </a:r>
          </a:p>
          <a:p>
            <a:pPr marL="0" algn="l" defTabSz="457200" rtl="0" eaLnBrk="1" latinLnBrk="0" hangingPunct="1">
              <a:lnSpc>
                <a:spcPct val="90000"/>
              </a:lnSpc>
              <a:spcAft>
                <a:spcPts val="3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57062" y="6446832"/>
            <a:ext cx="1865376" cy="314705"/>
          </a:xfrm>
          <a:prstGeom prst="rect">
            <a:avLst/>
          </a:prstGeom>
        </p:spPr>
      </p:pic>
      <p:sp>
        <p:nvSpPr>
          <p:cNvPr id="20" name="Rectangle 19"/>
          <p:cNvSpPr/>
          <p:nvPr userDrawn="1"/>
        </p:nvSpPr>
        <p:spPr>
          <a:xfrm>
            <a:off x="0" y="0"/>
            <a:ext cx="9144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4572001" y="3096715"/>
            <a:ext cx="4572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721852" y="5437487"/>
            <a:ext cx="3602736" cy="60780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6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dirty="0"/>
              <a:t>Click to edit Master text styles</a:t>
            </a:r>
          </a:p>
          <a:p>
            <a:pPr lvl="1" eaLnBrk="1" latinLnBrk="0" hangingPunct="1"/>
            <a:r>
              <a:rPr lang="en-US" dirty="0"/>
              <a:t>Second level</a:t>
            </a:r>
          </a:p>
        </p:txBody>
      </p:sp>
      <p:sp>
        <p:nvSpPr>
          <p:cNvPr id="6" name="Slide Number Placeholder 5"/>
          <p:cNvSpPr>
            <a:spLocks noGrp="1"/>
          </p:cNvSpPr>
          <p:nvPr>
            <p:ph type="sldNum" sz="quarter" idx="12"/>
          </p:nvPr>
        </p:nvSpPr>
        <p:spPr/>
        <p:txBody>
          <a:bodyPr/>
          <a:lstStyle/>
          <a:p>
            <a:fld id="{F621BA9E-024D-DE4D-A8C8-2AC39C7987FF}" type="slidenum">
              <a:rPr lang="en-US" smtClean="0"/>
              <a:pPr/>
              <a:t>‹#›</a:t>
            </a:fld>
            <a:endParaRPr lang="en-US"/>
          </a:p>
        </p:txBody>
      </p:sp>
      <p:sp>
        <p:nvSpPr>
          <p:cNvPr id="8" name="Title Placeholder 1"/>
          <p:cNvSpPr>
            <a:spLocks noGrp="1"/>
          </p:cNvSpPr>
          <p:nvPr>
            <p:ph type="title"/>
          </p:nvPr>
        </p:nvSpPr>
        <p:spPr>
          <a:xfrm>
            <a:off x="457200" y="126672"/>
            <a:ext cx="8229600" cy="1092529"/>
          </a:xfrm>
          <a:prstGeom prst="rect">
            <a:avLst/>
          </a:prstGeom>
          <a:noFill/>
          <a:effectLst/>
        </p:spPr>
        <p:txBody>
          <a:bodyPr vert="horz" lIns="91440" rIns="45720" rtlCol="0" anchor="ctr">
            <a:noAutofit/>
            <a:scene3d>
              <a:camera prst="orthographicFront"/>
              <a:lightRig rig="threePt" dir="t">
                <a:rot lat="0" lon="0" rev="4800000"/>
              </a:lightRig>
            </a:scene3d>
            <a:sp3d prstMaterial="matte"/>
          </a:bodyPr>
          <a:lstStyle/>
          <a:p>
            <a:r>
              <a:rPr kumimoji="0" lang="en-US" dirty="0"/>
              <a:t>Click to edit Master title style</a:t>
            </a:r>
          </a:p>
        </p:txBody>
      </p:sp>
    </p:spTree>
    <p:extLst>
      <p:ext uri="{BB962C8B-B14F-4D97-AF65-F5344CB8AC3E}">
        <p14:creationId xmlns:p14="http://schemas.microsoft.com/office/powerpoint/2010/main" val="392088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219509"/>
            <a:ext cx="82296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4718649"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Click icon to add picture</a:t>
            </a:r>
            <a:endParaRPr lang="en-US" dirty="0"/>
          </a:p>
        </p:txBody>
      </p:sp>
      <p:sp>
        <p:nvSpPr>
          <p:cNvPr id="6" name="Title 5"/>
          <p:cNvSpPr>
            <a:spLocks noGrp="1"/>
          </p:cNvSpPr>
          <p:nvPr>
            <p:ph type="title"/>
          </p:nvPr>
        </p:nvSpPr>
        <p:spPr>
          <a:xfrm>
            <a:off x="1" y="2"/>
            <a:ext cx="9143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9144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a:off x="128016" y="6492240"/>
            <a:ext cx="2743200" cy="283464"/>
          </a:xfrm>
          <a:prstGeom prst="rect">
            <a:avLst/>
          </a:prstGeom>
        </p:spPr>
      </p:pic>
      <p:sp>
        <p:nvSpPr>
          <p:cNvPr id="3" name="Text Placeholder 2"/>
          <p:cNvSpPr>
            <a:spLocks noGrp="1"/>
          </p:cNvSpPr>
          <p:nvPr>
            <p:ph type="body" idx="1"/>
          </p:nvPr>
        </p:nvSpPr>
        <p:spPr>
          <a:xfrm>
            <a:off x="457200" y="1441524"/>
            <a:ext cx="8229600" cy="4906889"/>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1" y="6355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8826124" y="6403254"/>
            <a:ext cx="317877"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484954" y="6698648"/>
            <a:ext cx="873871" cy="92333"/>
          </a:xfrm>
          <a:prstGeom prst="rect">
            <a:avLst/>
          </a:prstGeom>
          <a:noFill/>
        </p:spPr>
        <p:txBody>
          <a:bodyPr wrap="square" lIns="0" tIns="0" rIns="0" bIns="0" rtlCol="0" anchor="b" anchorCtr="0">
            <a:spAutoFit/>
          </a:bodyPr>
          <a:lstStyle/>
          <a:p>
            <a:pPr algn="l"/>
            <a:r>
              <a:rPr lang="en-US" sz="600" dirty="0">
                <a:latin typeface="Arial"/>
                <a:cs typeface="Arial"/>
              </a:rPr>
              <a:t>LLNL-PRES-814502</a:t>
            </a:r>
          </a:p>
        </p:txBody>
      </p:sp>
      <p:sp>
        <p:nvSpPr>
          <p:cNvPr id="2" name="Title Placeholder 1"/>
          <p:cNvSpPr>
            <a:spLocks noGrp="1"/>
          </p:cNvSpPr>
          <p:nvPr>
            <p:ph type="title"/>
          </p:nvPr>
        </p:nvSpPr>
        <p:spPr>
          <a:xfrm>
            <a:off x="457200" y="220136"/>
            <a:ext cx="82296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6058" y="1267155"/>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noChangeAspect="1"/>
          </p:cNvPicPr>
          <p:nvPr userDrawn="1"/>
        </p:nvPicPr>
        <p:blipFill rotWithShape="1">
          <a:blip r:embed="rId14" cstate="print">
            <a:extLst>
              <a:ext uri="{28A0092B-C50C-407E-A947-70E740481C1C}">
                <a14:useLocalDpi xmlns:a14="http://schemas.microsoft.com/office/drawing/2010/main"/>
              </a:ext>
            </a:extLst>
          </a:blip>
          <a:srcRect/>
          <a:stretch/>
        </p:blipFill>
        <p:spPr>
          <a:xfrm>
            <a:off x="7909560" y="6446520"/>
            <a:ext cx="978408" cy="374904"/>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4" r:id="rId11"/>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60.png"/><Relationship Id="rId4" Type="http://schemas.openxmlformats.org/officeDocument/2006/relationships/notesSlide" Target="../notesSlides/notesSlide8.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3.mp4"/><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6.xml"/><Relationship Id="rId4" Type="http://schemas.openxmlformats.org/officeDocument/2006/relationships/video" Target="../media/media3.mp4"/><Relationship Id="rId9" Type="http://schemas.openxmlformats.org/officeDocument/2006/relationships/image" Target="../media/image20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5.avi"/><Relationship Id="rId7" Type="http://schemas.openxmlformats.org/officeDocument/2006/relationships/image" Target="../media/image35.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video" Target="../media/media5.avi"/></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https://doi.org/10.1103/APS.DFD.2019.GFM.V0002"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250.png"/><Relationship Id="rId3" Type="http://schemas.microsoft.com/office/2007/relationships/media" Target="../media/media8.mp4"/><Relationship Id="rId7" Type="http://schemas.openxmlformats.org/officeDocument/2006/relationships/image" Target="../media/image47.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26.xml"/><Relationship Id="rId11" Type="http://schemas.openxmlformats.org/officeDocument/2006/relationships/image" Target="../media/image280.png"/><Relationship Id="rId5" Type="http://schemas.openxmlformats.org/officeDocument/2006/relationships/slideLayout" Target="../slideLayouts/slideLayout6.xml"/><Relationship Id="rId10" Type="http://schemas.openxmlformats.org/officeDocument/2006/relationships/image" Target="../media/image270.png"/><Relationship Id="rId4" Type="http://schemas.openxmlformats.org/officeDocument/2006/relationships/video" Target="../media/media8.mp4"/><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computing.llnl.gov/projects/blast"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ideo" Target="https://www.youtube.com/embed/J-ANLAnc6WI?feature=oembed" TargetMode="External"/><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hyperlink" Target="https://www.youtube.com/watch?v=J-ANLAnc6WI"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b="0" i="0" dirty="0">
                <a:effectLst/>
                <a:latin typeface="Segoe UI" panose="020B0502040204020203" pitchFamily="34" charset="0"/>
              </a:rPr>
              <a:t>Modeling Omega HED and ICF Experiments with MARBL</a:t>
            </a:r>
            <a:endParaRPr lang="en-US" dirty="0">
              <a:latin typeface="Calibri" panose="020F0502020204030204" pitchFamily="34" charset="0"/>
              <a:cs typeface="Calibri" panose="020F0502020204030204" pitchFamily="34" charset="0"/>
            </a:endParaRPr>
          </a:p>
        </p:txBody>
      </p:sp>
      <p:sp>
        <p:nvSpPr>
          <p:cNvPr id="11" name="Text Placeholder 10"/>
          <p:cNvSpPr>
            <a:spLocks noGrp="1"/>
          </p:cNvSpPr>
          <p:nvPr>
            <p:ph type="body" sz="quarter" idx="13"/>
          </p:nvPr>
        </p:nvSpPr>
        <p:spPr>
          <a:xfrm>
            <a:off x="457201" y="2024863"/>
            <a:ext cx="5629274" cy="776234"/>
          </a:xfrm>
        </p:spPr>
        <p:txBody>
          <a:bodyPr/>
          <a:lstStyle/>
          <a:p>
            <a:pPr marL="58738" indent="-1588">
              <a:spcBef>
                <a:spcPts val="600"/>
              </a:spcBef>
            </a:pPr>
            <a:r>
              <a:rPr lang="en-US" dirty="0">
                <a:latin typeface="Calibri" panose="020F0502020204030204" pitchFamily="34" charset="0"/>
                <a:cs typeface="Calibri" panose="020F0502020204030204" pitchFamily="34" charset="0"/>
              </a:rPr>
              <a:t>Jeremy Binagia</a:t>
            </a:r>
          </a:p>
          <a:p>
            <a:pPr marL="58738" indent="-1588">
              <a:spcBef>
                <a:spcPts val="600"/>
              </a:spcBef>
            </a:pPr>
            <a:r>
              <a:rPr lang="en-US" sz="1400" dirty="0">
                <a:cs typeface="Lucida Handwriting"/>
              </a:rPr>
              <a:t>Mentor: Luc Peterson</a:t>
            </a:r>
          </a:p>
          <a:p>
            <a:pPr marL="58738" indent="-1588"/>
            <a:endParaRPr lang="en-US" dirty="0">
              <a:latin typeface="Calibri" panose="020F0502020204030204" pitchFamily="34" charset="0"/>
              <a:cs typeface="Calibri" panose="020F0502020204030204" pitchFamily="34" charset="0"/>
            </a:endParaRPr>
          </a:p>
        </p:txBody>
      </p:sp>
      <p:sp>
        <p:nvSpPr>
          <p:cNvPr id="9" name="Text Placeholder 10"/>
          <p:cNvSpPr txBox="1">
            <a:spLocks/>
          </p:cNvSpPr>
          <p:nvPr/>
        </p:nvSpPr>
        <p:spPr>
          <a:xfrm>
            <a:off x="537587" y="3155183"/>
            <a:ext cx="3278508" cy="776235"/>
          </a:xfrm>
          <a:prstGeom prst="rect">
            <a:avLst/>
          </a:prstGeom>
        </p:spPr>
        <p:txBody>
          <a:bodyPr vert="horz" lIns="0" tIns="91440" rIns="0" rtlCol="0" anchor="ctr" anchorCtr="0">
            <a:noAutofit/>
          </a:bodyPr>
          <a:lstStyle/>
          <a:p>
            <a:pPr lvl="0">
              <a:lnSpc>
                <a:spcPct val="80000"/>
              </a:lnSpc>
              <a:spcBef>
                <a:spcPts val="600"/>
              </a:spcBef>
            </a:pPr>
            <a:r>
              <a:rPr lang="en-US" sz="1600">
                <a:cs typeface="Lucida Handwriting"/>
              </a:rPr>
              <a:t>September 9th</a:t>
            </a:r>
            <a:r>
              <a:rPr lang="en-US" sz="1600" dirty="0">
                <a:cs typeface="Lucida Handwriting"/>
              </a:rPr>
              <a:t>,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733B6-BD1A-480D-B7E0-80904EDE0509}"/>
              </a:ext>
            </a:extLst>
          </p:cNvPr>
          <p:cNvSpPr>
            <a:spLocks noGrp="1"/>
          </p:cNvSpPr>
          <p:nvPr>
            <p:ph type="title"/>
          </p:nvPr>
        </p:nvSpPr>
        <p:spPr/>
        <p:txBody>
          <a:bodyPr/>
          <a:lstStyle/>
          <a:p>
            <a:r>
              <a:rPr lang="en-US" dirty="0"/>
              <a:t>Early results (ideal MHD) were difficult to resolve and suggested the need for resistivity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4DB105-1A7A-4E2F-8541-8B4E61B7FA49}"/>
                  </a:ext>
                </a:extLst>
              </p:cNvPr>
              <p:cNvSpPr txBox="1"/>
              <p:nvPr/>
            </p:nvSpPr>
            <p:spPr>
              <a:xfrm>
                <a:off x="5567361" y="1507610"/>
                <a:ext cx="3230562" cy="369332"/>
              </a:xfrm>
              <a:prstGeom prst="rect">
                <a:avLst/>
              </a:prstGeom>
              <a:noFill/>
            </p:spPr>
            <p:txBody>
              <a:bodyPr wrap="square" rtlCol="0">
                <a:spAutoFit/>
              </a:bodyPr>
              <a:lstStyle/>
              <a:p>
                <a:r>
                  <a:rPr lang="en-US" dirty="0"/>
                  <a:t>Magnetic field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≈4.0 </m:t>
                    </m:r>
                  </m:oMath>
                </a14:m>
                <a:r>
                  <a:rPr lang="en-US" dirty="0"/>
                  <a:t>ns</a:t>
                </a:r>
              </a:p>
            </p:txBody>
          </p:sp>
        </mc:Choice>
        <mc:Fallback xmlns="">
          <p:sp>
            <p:nvSpPr>
              <p:cNvPr id="8" name="TextBox 7">
                <a:extLst>
                  <a:ext uri="{FF2B5EF4-FFF2-40B4-BE49-F238E27FC236}">
                    <a16:creationId xmlns:a16="http://schemas.microsoft.com/office/drawing/2014/main" id="{A44DB105-1A7A-4E2F-8541-8B4E61B7FA49}"/>
                  </a:ext>
                </a:extLst>
              </p:cNvPr>
              <p:cNvSpPr txBox="1">
                <a:spLocks noRot="1" noChangeAspect="1" noMove="1" noResize="1" noEditPoints="1" noAdjustHandles="1" noChangeArrowheads="1" noChangeShapeType="1" noTextEdit="1"/>
              </p:cNvSpPr>
              <p:nvPr/>
            </p:nvSpPr>
            <p:spPr>
              <a:xfrm>
                <a:off x="5567361" y="1507610"/>
                <a:ext cx="3230562" cy="369332"/>
              </a:xfrm>
              <a:prstGeom prst="rect">
                <a:avLst/>
              </a:prstGeom>
              <a:blipFill>
                <a:blip r:embed="rId5"/>
                <a:stretch>
                  <a:fillRect l="-1509" t="-8197" b="-24590"/>
                </a:stretch>
              </a:blipFill>
            </p:spPr>
            <p:txBody>
              <a:bodyPr/>
              <a:lstStyle/>
              <a:p>
                <a:r>
                  <a:rPr lang="en-US">
                    <a:noFill/>
                  </a:rPr>
                  <a:t> </a:t>
                </a:r>
              </a:p>
            </p:txBody>
          </p:sp>
        </mc:Fallback>
      </mc:AlternateContent>
      <p:pic>
        <p:nvPicPr>
          <p:cNvPr id="17" name="Content Placeholder 16">
            <a:extLst>
              <a:ext uri="{FF2B5EF4-FFF2-40B4-BE49-F238E27FC236}">
                <a16:creationId xmlns:a16="http://schemas.microsoft.com/office/drawing/2014/main" id="{693B6F90-ABC2-4B0F-91FA-7E2F9720535C}"/>
              </a:ext>
            </a:extLst>
          </p:cNvPr>
          <p:cNvPicPr>
            <a:picLocks noGrp="1" noChangeAspect="1"/>
          </p:cNvPicPr>
          <p:nvPr>
            <p:ph idx="10"/>
          </p:nvPr>
        </p:nvPicPr>
        <p:blipFill>
          <a:blip r:embed="rId6"/>
          <a:stretch>
            <a:fillRect/>
          </a:stretch>
        </p:blipFill>
        <p:spPr>
          <a:xfrm>
            <a:off x="4789094" y="1856884"/>
            <a:ext cx="3897705" cy="3412029"/>
          </a:xfrm>
          <a:prstGeom prst="rect">
            <a:avLst/>
          </a:prstGeom>
        </p:spPr>
      </p:pic>
      <p:pic>
        <p:nvPicPr>
          <p:cNvPr id="20" name="eos-slide6-density">
            <a:hlinkClick r:id="" action="ppaction://media"/>
            <a:extLst>
              <a:ext uri="{FF2B5EF4-FFF2-40B4-BE49-F238E27FC236}">
                <a16:creationId xmlns:a16="http://schemas.microsoft.com/office/drawing/2014/main" id="{FDE36252-D652-4242-B7B6-B6BFC7E18A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346077" y="1589087"/>
            <a:ext cx="4407650" cy="3966885"/>
          </a:xfrm>
        </p:spPr>
      </p:pic>
      <p:sp>
        <p:nvSpPr>
          <p:cNvPr id="22" name="TextBox 21">
            <a:extLst>
              <a:ext uri="{FF2B5EF4-FFF2-40B4-BE49-F238E27FC236}">
                <a16:creationId xmlns:a16="http://schemas.microsoft.com/office/drawing/2014/main" id="{C0A6C2F9-33A5-4C22-9596-ABCFCC6327AE}"/>
              </a:ext>
            </a:extLst>
          </p:cNvPr>
          <p:cNvSpPr txBox="1"/>
          <p:nvPr/>
        </p:nvSpPr>
        <p:spPr>
          <a:xfrm>
            <a:off x="1435894" y="1507610"/>
            <a:ext cx="2298700" cy="369332"/>
          </a:xfrm>
          <a:prstGeom prst="rect">
            <a:avLst/>
          </a:prstGeom>
          <a:noFill/>
        </p:spPr>
        <p:txBody>
          <a:bodyPr wrap="square" rtlCol="0">
            <a:spAutoFit/>
          </a:bodyPr>
          <a:lstStyle/>
          <a:p>
            <a:r>
              <a:rPr lang="en-US" dirty="0"/>
              <a:t>Density vs. time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B8FDE9E-BC21-48E2-ACFB-047CC86416FE}"/>
                  </a:ext>
                </a:extLst>
              </p:cNvPr>
              <p:cNvSpPr txBox="1"/>
              <p:nvPr/>
            </p:nvSpPr>
            <p:spPr>
              <a:xfrm>
                <a:off x="465138" y="5416809"/>
                <a:ext cx="8064500" cy="646331"/>
              </a:xfrm>
              <a:prstGeom prst="rect">
                <a:avLst/>
              </a:prstGeom>
              <a:noFill/>
            </p:spPr>
            <p:txBody>
              <a:bodyPr wrap="square" rtlCol="0">
                <a:spAutoFit/>
              </a:bodyPr>
              <a:lstStyle/>
              <a:p>
                <a:r>
                  <a:rPr lang="en-US" dirty="0"/>
                  <a:t>Jet of material along left-hand side boundary causes simulation to terminate prematurely around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≈4.2</m:t>
                    </m:r>
                  </m:oMath>
                </a14:m>
                <a:r>
                  <a:rPr lang="en-US" dirty="0"/>
                  <a:t> ns upon impacting upper boundary of domain</a:t>
                </a:r>
              </a:p>
            </p:txBody>
          </p:sp>
        </mc:Choice>
        <mc:Fallback xmlns="">
          <p:sp>
            <p:nvSpPr>
              <p:cNvPr id="23" name="TextBox 22">
                <a:extLst>
                  <a:ext uri="{FF2B5EF4-FFF2-40B4-BE49-F238E27FC236}">
                    <a16:creationId xmlns:a16="http://schemas.microsoft.com/office/drawing/2014/main" id="{7B8FDE9E-BC21-48E2-ACFB-047CC86416FE}"/>
                  </a:ext>
                </a:extLst>
              </p:cNvPr>
              <p:cNvSpPr txBox="1">
                <a:spLocks noRot="1" noChangeAspect="1" noMove="1" noResize="1" noEditPoints="1" noAdjustHandles="1" noChangeArrowheads="1" noChangeShapeType="1" noTextEdit="1"/>
              </p:cNvSpPr>
              <p:nvPr/>
            </p:nvSpPr>
            <p:spPr>
              <a:xfrm>
                <a:off x="465138" y="5416809"/>
                <a:ext cx="8064500" cy="646331"/>
              </a:xfrm>
              <a:prstGeom prst="rect">
                <a:avLst/>
              </a:prstGeom>
              <a:blipFill>
                <a:blip r:embed="rId8"/>
                <a:stretch>
                  <a:fillRect l="-60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3955BE6-D458-4A21-8D9B-A5FEBD3F649E}"/>
                  </a:ext>
                </a:extLst>
              </p:cNvPr>
              <p:cNvSpPr txBox="1"/>
              <p:nvPr/>
            </p:nvSpPr>
            <p:spPr>
              <a:xfrm>
                <a:off x="2998470" y="6453198"/>
                <a:ext cx="3510513" cy="369332"/>
              </a:xfrm>
              <a:prstGeom prst="rect">
                <a:avLst/>
              </a:prstGeom>
              <a:noFill/>
            </p:spPr>
            <p:txBody>
              <a:bodyPr wrap="none" rtlCol="0">
                <a:spAutoFit/>
              </a:bodyPr>
              <a:lstStyle/>
              <a:p>
                <a14:m>
                  <m:oMath xmlns:m="http://schemas.openxmlformats.org/officeDocument/2006/math">
                    <m:r>
                      <a:rPr lang="en-US" b="1" i="0" smtClean="0">
                        <a:latin typeface="Cambria Math" panose="02040503050406030204" pitchFamily="18" charset="0"/>
                      </a:rPr>
                      <m:t>𝐁</m:t>
                    </m:r>
                    <m:r>
                      <a:rPr lang="en-US" b="1" i="0" smtClean="0">
                        <a:latin typeface="Cambria Math" panose="02040503050406030204" pitchFamily="18" charset="0"/>
                      </a:rPr>
                      <m:t>=</m:t>
                    </m:r>
                    <m:d>
                      <m:dPr>
                        <m:begChr m:val="["/>
                        <m:endChr m:val="]"/>
                        <m:ctrlPr>
                          <a:rPr lang="en-US" b="1"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b="0" i="0" smtClean="0">
                            <a:latin typeface="Cambria Math" panose="02040503050406030204" pitchFamily="18" charset="0"/>
                          </a:rPr>
                          <m:t>, </m:t>
                        </m:r>
                        <m:r>
                          <a:rPr lang="en-US" b="0" i="1" smtClean="0">
                            <a:latin typeface="Cambria Math" panose="02040503050406030204" pitchFamily="18" charset="0"/>
                          </a:rPr>
                          <m:t>0, 0</m:t>
                        </m:r>
                      </m:e>
                    </m:d>
                  </m:oMath>
                </a14:m>
                <a:r>
                  <a:rPr lang="en-US" b="1" dirty="0"/>
                  <a:t> </a:t>
                </a: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b="0" i="1" smtClean="0">
                        <a:latin typeface="Cambria Math" panose="02040503050406030204" pitchFamily="18" charset="0"/>
                      </a:rPr>
                      <m:t>=40 </m:t>
                    </m:r>
                  </m:oMath>
                </a14:m>
                <a:r>
                  <a:rPr lang="en-US" dirty="0"/>
                  <a:t>Tesla</a:t>
                </a:r>
              </a:p>
            </p:txBody>
          </p:sp>
        </mc:Choice>
        <mc:Fallback xmlns="">
          <p:sp>
            <p:nvSpPr>
              <p:cNvPr id="24" name="TextBox 23">
                <a:extLst>
                  <a:ext uri="{FF2B5EF4-FFF2-40B4-BE49-F238E27FC236}">
                    <a16:creationId xmlns:a16="http://schemas.microsoft.com/office/drawing/2014/main" id="{E3955BE6-D458-4A21-8D9B-A5FEBD3F649E}"/>
                  </a:ext>
                </a:extLst>
              </p:cNvPr>
              <p:cNvSpPr txBox="1">
                <a:spLocks noRot="1" noChangeAspect="1" noMove="1" noResize="1" noEditPoints="1" noAdjustHandles="1" noChangeArrowheads="1" noChangeShapeType="1" noTextEdit="1"/>
              </p:cNvSpPr>
              <p:nvPr/>
            </p:nvSpPr>
            <p:spPr>
              <a:xfrm>
                <a:off x="2998470" y="6453198"/>
                <a:ext cx="3510513" cy="369332"/>
              </a:xfrm>
              <a:prstGeom prst="rect">
                <a:avLst/>
              </a:prstGeom>
              <a:blipFill>
                <a:blip r:embed="rId9"/>
                <a:stretch>
                  <a:fillRect t="-10000" r="-521" b="-26667"/>
                </a:stretch>
              </a:blipFill>
            </p:spPr>
            <p:txBody>
              <a:bodyPr/>
              <a:lstStyle/>
              <a:p>
                <a:r>
                  <a:rPr lang="en-US">
                    <a:noFill/>
                  </a:rPr>
                  <a:t> </a:t>
                </a:r>
              </a:p>
            </p:txBody>
          </p:sp>
        </mc:Fallback>
      </mc:AlternateContent>
    </p:spTree>
    <p:extLst>
      <p:ext uri="{BB962C8B-B14F-4D97-AF65-F5344CB8AC3E}">
        <p14:creationId xmlns:p14="http://schemas.microsoft.com/office/powerpoint/2010/main" val="28023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EFBE-DAA2-4DB0-B94F-1CF11EE84F0A}"/>
              </a:ext>
            </a:extLst>
          </p:cNvPr>
          <p:cNvSpPr>
            <a:spLocks noGrp="1"/>
          </p:cNvSpPr>
          <p:nvPr>
            <p:ph type="title"/>
          </p:nvPr>
        </p:nvSpPr>
        <p:spPr/>
        <p:txBody>
          <a:bodyPr/>
          <a:lstStyle/>
          <a:p>
            <a:r>
              <a:rPr lang="en-US" dirty="0"/>
              <a:t>Latest results with resistivity progress further but still suffer from numerical challenges</a:t>
            </a:r>
          </a:p>
        </p:txBody>
      </p:sp>
      <p:pic>
        <p:nvPicPr>
          <p:cNvPr id="19" name="slide7-eos-b-field">
            <a:hlinkClick r:id="" action="ppaction://media"/>
            <a:extLst>
              <a:ext uri="{FF2B5EF4-FFF2-40B4-BE49-F238E27FC236}">
                <a16:creationId xmlns:a16="http://schemas.microsoft.com/office/drawing/2014/main" id="{FEB918A2-E26A-49DE-A5FC-807262A2049F}"/>
              </a:ext>
            </a:extLst>
          </p:cNvPr>
          <p:cNvPicPr>
            <a:picLocks noGrp="1" noChangeAspect="1"/>
          </p:cNvPicPr>
          <p:nvPr>
            <p:ph idx="10"/>
            <a:videoFile r:link="rId2"/>
            <p:extLst>
              <p:ext uri="{DAA4B4D4-6D71-4841-9C94-3DE7FCFB9230}">
                <p14:media xmlns:p14="http://schemas.microsoft.com/office/powerpoint/2010/main" r:embed="rId1"/>
              </p:ext>
            </p:extLst>
          </p:nvPr>
        </p:nvPicPr>
        <p:blipFill>
          <a:blip r:embed="rId7"/>
          <a:stretch>
            <a:fillRect/>
          </a:stretch>
        </p:blipFill>
        <p:spPr>
          <a:xfrm>
            <a:off x="4718050" y="2057400"/>
            <a:ext cx="3968750" cy="3638550"/>
          </a:xfrm>
        </p:spPr>
      </p:pic>
      <p:pic>
        <p:nvPicPr>
          <p:cNvPr id="14" name="slide7-eos-b-field-dens">
            <a:hlinkClick r:id="" action="ppaction://media"/>
            <a:extLst>
              <a:ext uri="{FF2B5EF4-FFF2-40B4-BE49-F238E27FC236}">
                <a16:creationId xmlns:a16="http://schemas.microsoft.com/office/drawing/2014/main" id="{F4EDA57B-544F-4194-84B4-54546AF92F31}"/>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465138" y="2057400"/>
            <a:ext cx="3968750" cy="3638550"/>
          </a:xfrm>
        </p:spPr>
      </p:pic>
      <p:sp>
        <p:nvSpPr>
          <p:cNvPr id="16" name="TextBox 15">
            <a:extLst>
              <a:ext uri="{FF2B5EF4-FFF2-40B4-BE49-F238E27FC236}">
                <a16:creationId xmlns:a16="http://schemas.microsoft.com/office/drawing/2014/main" id="{B5C9C2E3-A6FE-44B3-B43C-779745646B45}"/>
              </a:ext>
            </a:extLst>
          </p:cNvPr>
          <p:cNvSpPr txBox="1"/>
          <p:nvPr/>
        </p:nvSpPr>
        <p:spPr>
          <a:xfrm>
            <a:off x="465138" y="1507610"/>
            <a:ext cx="3624262" cy="369332"/>
          </a:xfrm>
          <a:prstGeom prst="rect">
            <a:avLst/>
          </a:prstGeom>
          <a:noFill/>
        </p:spPr>
        <p:txBody>
          <a:bodyPr wrap="square" rtlCol="0">
            <a:spAutoFit/>
          </a:bodyPr>
          <a:lstStyle/>
          <a:p>
            <a:r>
              <a:rPr lang="en-US" dirty="0"/>
              <a:t>Density vs. time with B-field (arrows)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6A45F6-74D4-48E0-B7E5-C83194464622}"/>
                  </a:ext>
                </a:extLst>
              </p:cNvPr>
              <p:cNvSpPr txBox="1"/>
              <p:nvPr/>
            </p:nvSpPr>
            <p:spPr>
              <a:xfrm>
                <a:off x="2998470" y="6453198"/>
                <a:ext cx="3510513" cy="369332"/>
              </a:xfrm>
              <a:prstGeom prst="rect">
                <a:avLst/>
              </a:prstGeom>
              <a:noFill/>
            </p:spPr>
            <p:txBody>
              <a:bodyPr wrap="none" rtlCol="0">
                <a:spAutoFit/>
              </a:bodyPr>
              <a:lstStyle/>
              <a:p>
                <a14:m>
                  <m:oMath xmlns:m="http://schemas.openxmlformats.org/officeDocument/2006/math">
                    <m:r>
                      <a:rPr lang="en-US" b="1" i="0" smtClean="0">
                        <a:latin typeface="Cambria Math" panose="02040503050406030204" pitchFamily="18" charset="0"/>
                      </a:rPr>
                      <m:t>𝐁</m:t>
                    </m:r>
                    <m:r>
                      <a:rPr lang="en-US" b="1" i="0" smtClean="0">
                        <a:latin typeface="Cambria Math" panose="02040503050406030204" pitchFamily="18" charset="0"/>
                      </a:rPr>
                      <m:t>=</m:t>
                    </m:r>
                    <m:d>
                      <m:dPr>
                        <m:begChr m:val="["/>
                        <m:endChr m:val="]"/>
                        <m:ctrlPr>
                          <a:rPr lang="en-US" b="1"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b="0" i="0" smtClean="0">
                            <a:latin typeface="Cambria Math" panose="02040503050406030204" pitchFamily="18" charset="0"/>
                          </a:rPr>
                          <m:t>, </m:t>
                        </m:r>
                        <m:r>
                          <a:rPr lang="en-US" b="0" i="1" smtClean="0">
                            <a:latin typeface="Cambria Math" panose="02040503050406030204" pitchFamily="18" charset="0"/>
                          </a:rPr>
                          <m:t>0, 0</m:t>
                        </m:r>
                      </m:e>
                    </m:d>
                  </m:oMath>
                </a14:m>
                <a:r>
                  <a:rPr lang="en-US" b="1" dirty="0"/>
                  <a:t> </a:t>
                </a: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b="0" i="1" smtClean="0">
                        <a:latin typeface="Cambria Math" panose="02040503050406030204" pitchFamily="18" charset="0"/>
                      </a:rPr>
                      <m:t>=40 </m:t>
                    </m:r>
                  </m:oMath>
                </a14:m>
                <a:r>
                  <a:rPr lang="en-US" dirty="0"/>
                  <a:t>Tesla</a:t>
                </a:r>
              </a:p>
            </p:txBody>
          </p:sp>
        </mc:Choice>
        <mc:Fallback xmlns="">
          <p:sp>
            <p:nvSpPr>
              <p:cNvPr id="18" name="TextBox 17">
                <a:extLst>
                  <a:ext uri="{FF2B5EF4-FFF2-40B4-BE49-F238E27FC236}">
                    <a16:creationId xmlns:a16="http://schemas.microsoft.com/office/drawing/2014/main" id="{DF6A45F6-74D4-48E0-B7E5-C83194464622}"/>
                  </a:ext>
                </a:extLst>
              </p:cNvPr>
              <p:cNvSpPr txBox="1">
                <a:spLocks noRot="1" noChangeAspect="1" noMove="1" noResize="1" noEditPoints="1" noAdjustHandles="1" noChangeArrowheads="1" noChangeShapeType="1" noTextEdit="1"/>
              </p:cNvSpPr>
              <p:nvPr/>
            </p:nvSpPr>
            <p:spPr>
              <a:xfrm>
                <a:off x="2998470" y="6453198"/>
                <a:ext cx="3510513" cy="369332"/>
              </a:xfrm>
              <a:prstGeom prst="rect">
                <a:avLst/>
              </a:prstGeom>
              <a:blipFill>
                <a:blip r:embed="rId9"/>
                <a:stretch>
                  <a:fillRect t="-10000" r="-521" b="-2666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92257E8-CD76-4B95-AEBF-980196FA5566}"/>
              </a:ext>
            </a:extLst>
          </p:cNvPr>
          <p:cNvSpPr txBox="1"/>
          <p:nvPr/>
        </p:nvSpPr>
        <p:spPr>
          <a:xfrm>
            <a:off x="5087144" y="1507610"/>
            <a:ext cx="3230562" cy="369332"/>
          </a:xfrm>
          <a:prstGeom prst="rect">
            <a:avLst/>
          </a:prstGeom>
          <a:noFill/>
        </p:spPr>
        <p:txBody>
          <a:bodyPr wrap="square" rtlCol="0">
            <a:spAutoFit/>
          </a:bodyPr>
          <a:lstStyle/>
          <a:p>
            <a:r>
              <a:rPr lang="en-US" dirty="0"/>
              <a:t>Magnetic field strength vs. time </a:t>
            </a:r>
          </a:p>
        </p:txBody>
      </p:sp>
    </p:spTree>
    <p:extLst>
      <p:ext uri="{BB962C8B-B14F-4D97-AF65-F5344CB8AC3E}">
        <p14:creationId xmlns:p14="http://schemas.microsoft.com/office/powerpoint/2010/main" val="377160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4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video>
              <p:cMediaNode vol="80000">
                <p:cTn id="17" fill="hold" display="0">
                  <p:stCondLst>
                    <p:cond delay="indefinite"/>
                  </p:stCondLst>
                </p:cTn>
                <p:tgtEl>
                  <p:spTgt spid="19"/>
                </p:tgtEl>
              </p:cMediaNode>
            </p:video>
            <p:seq concurrent="1" nextAc="seek">
              <p:cTn id="18" restart="whenNotActive" fill="hold" evtFilter="cancelBubble" nodeType="interactiveSeq">
                <p:stCondLst>
                  <p:cond evt="onClick" delay="0">
                    <p:tgtEl>
                      <p:spTgt spid="1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09AED4-21E2-490E-B898-D54C07BE84A4}"/>
              </a:ext>
            </a:extLst>
          </p:cNvPr>
          <p:cNvSpPr>
            <a:spLocks noGrp="1"/>
          </p:cNvSpPr>
          <p:nvPr>
            <p:ph idx="1"/>
          </p:nvPr>
        </p:nvSpPr>
        <p:spPr>
          <a:xfrm>
            <a:off x="457200" y="1441524"/>
            <a:ext cx="7983415" cy="4906889"/>
          </a:xfrm>
        </p:spPr>
        <p:txBody>
          <a:bodyPr>
            <a:normAutofit/>
          </a:bodyPr>
          <a:lstStyle/>
          <a:p>
            <a:r>
              <a:rPr lang="en-US" dirty="0"/>
              <a:t>Key takeaways</a:t>
            </a:r>
          </a:p>
          <a:p>
            <a:pPr lvl="1"/>
            <a:r>
              <a:rPr lang="en-US" sz="2200" dirty="0"/>
              <a:t>First application of MARBL utilizing both MHD and radiation transport</a:t>
            </a:r>
          </a:p>
          <a:p>
            <a:pPr lvl="1"/>
            <a:r>
              <a:rPr lang="en-US" sz="2200" dirty="0"/>
              <a:t>Early results are promising but the simulations require further tuning in order to be able to run to late times</a:t>
            </a:r>
          </a:p>
        </p:txBody>
      </p:sp>
      <p:sp>
        <p:nvSpPr>
          <p:cNvPr id="3" name="Title 2">
            <a:extLst>
              <a:ext uri="{FF2B5EF4-FFF2-40B4-BE49-F238E27FC236}">
                <a16:creationId xmlns:a16="http://schemas.microsoft.com/office/drawing/2014/main" id="{89D3E438-4F40-4477-9631-8703622E7342}"/>
              </a:ext>
            </a:extLst>
          </p:cNvPr>
          <p:cNvSpPr>
            <a:spLocks noGrp="1"/>
          </p:cNvSpPr>
          <p:nvPr>
            <p:ph type="title"/>
          </p:nvPr>
        </p:nvSpPr>
        <p:spPr/>
        <p:txBody>
          <a:bodyPr/>
          <a:lstStyle/>
          <a:p>
            <a:r>
              <a:rPr lang="en-US" dirty="0"/>
              <a:t>Key takeaways and future work for Part I</a:t>
            </a:r>
          </a:p>
        </p:txBody>
      </p:sp>
      <p:pic>
        <p:nvPicPr>
          <p:cNvPr id="4" name="Picture 3">
            <a:extLst>
              <a:ext uri="{FF2B5EF4-FFF2-40B4-BE49-F238E27FC236}">
                <a16:creationId xmlns:a16="http://schemas.microsoft.com/office/drawing/2014/main" id="{5553CD62-077F-4CE1-A75D-DABD7CAE889F}"/>
              </a:ext>
            </a:extLst>
          </p:cNvPr>
          <p:cNvPicPr>
            <a:picLocks noChangeAspect="1"/>
          </p:cNvPicPr>
          <p:nvPr/>
        </p:nvPicPr>
        <p:blipFill>
          <a:blip r:embed="rId3"/>
          <a:stretch>
            <a:fillRect/>
          </a:stretch>
        </p:blipFill>
        <p:spPr>
          <a:xfrm>
            <a:off x="5496448" y="3429000"/>
            <a:ext cx="2833635" cy="2799078"/>
          </a:xfrm>
          <a:prstGeom prst="rect">
            <a:avLst/>
          </a:prstGeom>
        </p:spPr>
      </p:pic>
      <p:sp>
        <p:nvSpPr>
          <p:cNvPr id="7" name="Content Placeholder 1">
            <a:extLst>
              <a:ext uri="{FF2B5EF4-FFF2-40B4-BE49-F238E27FC236}">
                <a16:creationId xmlns:a16="http://schemas.microsoft.com/office/drawing/2014/main" id="{EF399A55-7C7E-42CD-BEFC-0DC8F21F860B}"/>
              </a:ext>
            </a:extLst>
          </p:cNvPr>
          <p:cNvSpPr txBox="1">
            <a:spLocks/>
          </p:cNvSpPr>
          <p:nvPr/>
        </p:nvSpPr>
        <p:spPr>
          <a:xfrm>
            <a:off x="457200" y="3577212"/>
            <a:ext cx="4566976" cy="2530301"/>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Future work </a:t>
            </a:r>
          </a:p>
          <a:p>
            <a:pPr lvl="1" defTabSz="914400"/>
            <a:r>
              <a:rPr lang="en-US" sz="2200" dirty="0"/>
              <a:t>Continue to iterate on numerical challenges</a:t>
            </a:r>
          </a:p>
          <a:p>
            <a:pPr lvl="1" defTabSz="914400"/>
            <a:r>
              <a:rPr lang="en-US" sz="2200" dirty="0"/>
              <a:t>Consider using more realistic conductivities for fully ionized plasmas</a:t>
            </a:r>
          </a:p>
          <a:p>
            <a:pPr lvl="1" defTabSz="914400"/>
            <a:endParaRPr lang="en-US" dirty="0"/>
          </a:p>
          <a:p>
            <a:pPr marL="57150" indent="0" defTabSz="914400">
              <a:buFont typeface="Wingdings" charset="2"/>
              <a:buNone/>
            </a:pPr>
            <a:endParaRPr lang="en-US" dirty="0"/>
          </a:p>
        </p:txBody>
      </p:sp>
    </p:spTree>
    <p:extLst>
      <p:ext uri="{BB962C8B-B14F-4D97-AF65-F5344CB8AC3E}">
        <p14:creationId xmlns:p14="http://schemas.microsoft.com/office/powerpoint/2010/main" val="291941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1759-BD43-4FDF-8630-0AF5F3F7A209}"/>
              </a:ext>
            </a:extLst>
          </p:cNvPr>
          <p:cNvSpPr>
            <a:spLocks noGrp="1"/>
          </p:cNvSpPr>
          <p:nvPr>
            <p:ph type="title"/>
          </p:nvPr>
        </p:nvSpPr>
        <p:spPr/>
        <p:txBody>
          <a:bodyPr/>
          <a:lstStyle/>
          <a:p>
            <a:r>
              <a:rPr lang="en-US" dirty="0"/>
              <a:t>Outline for Today </a:t>
            </a:r>
          </a:p>
        </p:txBody>
      </p:sp>
      <p:graphicFrame>
        <p:nvGraphicFramePr>
          <p:cNvPr id="3" name="Diagram 2">
            <a:extLst>
              <a:ext uri="{FF2B5EF4-FFF2-40B4-BE49-F238E27FC236}">
                <a16:creationId xmlns:a16="http://schemas.microsoft.com/office/drawing/2014/main" id="{DF6DC209-CF1B-47A8-9362-488E28F23E44}"/>
              </a:ext>
            </a:extLst>
          </p:cNvPr>
          <p:cNvGraphicFramePr/>
          <p:nvPr>
            <p:extLst>
              <p:ext uri="{D42A27DB-BD31-4B8C-83A1-F6EECF244321}">
                <p14:modId xmlns:p14="http://schemas.microsoft.com/office/powerpoint/2010/main" val="4228963693"/>
              </p:ext>
            </p:extLst>
          </p:nvPr>
        </p:nvGraphicFramePr>
        <p:xfrm>
          <a:off x="-532563" y="1657978"/>
          <a:ext cx="9887578" cy="4064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614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A5F363-3BF8-4D1A-B33D-90C82EF4809D}"/>
              </a:ext>
            </a:extLst>
          </p:cNvPr>
          <p:cNvSpPr>
            <a:spLocks noGrp="1"/>
          </p:cNvSpPr>
          <p:nvPr>
            <p:ph idx="1"/>
          </p:nvPr>
        </p:nvSpPr>
        <p:spPr>
          <a:xfrm>
            <a:off x="457200" y="1441524"/>
            <a:ext cx="8407400" cy="4906889"/>
          </a:xfrm>
        </p:spPr>
        <p:txBody>
          <a:bodyPr/>
          <a:lstStyle/>
          <a:p>
            <a:pPr>
              <a:spcBef>
                <a:spcPts val="600"/>
              </a:spcBef>
            </a:pPr>
            <a:r>
              <a:rPr lang="en-US" dirty="0"/>
              <a:t>Material heterogeneity can seed instabilities. Due to shock speed varying as it passes through grains of differing orientations.</a:t>
            </a:r>
          </a:p>
          <a:p>
            <a:pPr>
              <a:spcBef>
                <a:spcPts val="600"/>
              </a:spcBef>
            </a:pPr>
            <a:r>
              <a:rPr lang="en-US" dirty="0"/>
              <a:t>Can use 2D VISAR to measure the velocity nonuniformity at the shock front after it passes through the ablator</a:t>
            </a:r>
          </a:p>
        </p:txBody>
      </p:sp>
      <p:sp>
        <p:nvSpPr>
          <p:cNvPr id="3" name="Title 2">
            <a:extLst>
              <a:ext uri="{FF2B5EF4-FFF2-40B4-BE49-F238E27FC236}">
                <a16:creationId xmlns:a16="http://schemas.microsoft.com/office/drawing/2014/main" id="{90CDDFB8-FA37-406F-9F42-FA7DCD384C7C}"/>
              </a:ext>
            </a:extLst>
          </p:cNvPr>
          <p:cNvSpPr>
            <a:spLocks noGrp="1"/>
          </p:cNvSpPr>
          <p:nvPr>
            <p:ph type="title"/>
          </p:nvPr>
        </p:nvSpPr>
        <p:spPr/>
        <p:txBody>
          <a:bodyPr/>
          <a:lstStyle/>
          <a:p>
            <a:r>
              <a:rPr lang="en-US" dirty="0"/>
              <a:t>Experiments at Omega suggest that HDC microstructure may induce fluid instabilities</a:t>
            </a:r>
          </a:p>
        </p:txBody>
      </p:sp>
      <p:pic>
        <p:nvPicPr>
          <p:cNvPr id="7" name="Picture 6">
            <a:extLst>
              <a:ext uri="{FF2B5EF4-FFF2-40B4-BE49-F238E27FC236}">
                <a16:creationId xmlns:a16="http://schemas.microsoft.com/office/drawing/2014/main" id="{5670B880-B1AA-4DA7-AA3D-0E5507342102}"/>
              </a:ext>
            </a:extLst>
          </p:cNvPr>
          <p:cNvPicPr>
            <a:picLocks noChangeAspect="1"/>
          </p:cNvPicPr>
          <p:nvPr/>
        </p:nvPicPr>
        <p:blipFill rotWithShape="1">
          <a:blip r:embed="rId3"/>
          <a:srcRect l="9499"/>
          <a:stretch/>
        </p:blipFill>
        <p:spPr>
          <a:xfrm>
            <a:off x="76201" y="3682999"/>
            <a:ext cx="3679788" cy="2601913"/>
          </a:xfrm>
          <a:prstGeom prst="rect">
            <a:avLst/>
          </a:prstGeom>
        </p:spPr>
      </p:pic>
      <p:sp>
        <p:nvSpPr>
          <p:cNvPr id="9" name="TextBox 8">
            <a:extLst>
              <a:ext uri="{FF2B5EF4-FFF2-40B4-BE49-F238E27FC236}">
                <a16:creationId xmlns:a16="http://schemas.microsoft.com/office/drawing/2014/main" id="{DEAB911F-6724-444F-BB85-63499421F176}"/>
              </a:ext>
            </a:extLst>
          </p:cNvPr>
          <p:cNvSpPr txBox="1"/>
          <p:nvPr/>
        </p:nvSpPr>
        <p:spPr>
          <a:xfrm>
            <a:off x="2743200" y="6446130"/>
            <a:ext cx="5207000" cy="384721"/>
          </a:xfrm>
          <a:prstGeom prst="rect">
            <a:avLst/>
          </a:prstGeom>
          <a:noFill/>
        </p:spPr>
        <p:txBody>
          <a:bodyPr wrap="square" rtlCol="0">
            <a:spAutoFit/>
          </a:bodyPr>
          <a:lstStyle/>
          <a:p>
            <a:r>
              <a:rPr lang="en-US" sz="950" b="1" dirty="0"/>
              <a:t>Bottom</a:t>
            </a:r>
            <a:r>
              <a:rPr lang="en-US" sz="950" dirty="0"/>
              <a:t>: Ali, S. J. et al. Probing the seeding of hydrodynamic instabilities from nonuniformities in ablator materials using 2D velocimetry. Phys. Plasmas 25, (2018).</a:t>
            </a:r>
          </a:p>
        </p:txBody>
      </p:sp>
      <p:sp>
        <p:nvSpPr>
          <p:cNvPr id="10" name="TextBox 9">
            <a:extLst>
              <a:ext uri="{FF2B5EF4-FFF2-40B4-BE49-F238E27FC236}">
                <a16:creationId xmlns:a16="http://schemas.microsoft.com/office/drawing/2014/main" id="{FF904990-7D5F-4AD9-8F24-8F4F07478902}"/>
              </a:ext>
            </a:extLst>
          </p:cNvPr>
          <p:cNvSpPr txBox="1"/>
          <p:nvPr/>
        </p:nvSpPr>
        <p:spPr>
          <a:xfrm>
            <a:off x="1355092" y="3192922"/>
            <a:ext cx="2001125" cy="369332"/>
          </a:xfrm>
          <a:prstGeom prst="rect">
            <a:avLst/>
          </a:prstGeom>
          <a:noFill/>
        </p:spPr>
        <p:txBody>
          <a:bodyPr wrap="none" rtlCol="0">
            <a:spAutoFit/>
          </a:bodyPr>
          <a:lstStyle/>
          <a:p>
            <a:r>
              <a:rPr lang="en-US" dirty="0"/>
              <a:t>Experimental setup</a:t>
            </a:r>
          </a:p>
        </p:txBody>
      </p:sp>
      <p:sp>
        <p:nvSpPr>
          <p:cNvPr id="12" name="TextBox 11">
            <a:extLst>
              <a:ext uri="{FF2B5EF4-FFF2-40B4-BE49-F238E27FC236}">
                <a16:creationId xmlns:a16="http://schemas.microsoft.com/office/drawing/2014/main" id="{6DE3F707-A677-4763-A4F0-00235CB4C16E}"/>
              </a:ext>
            </a:extLst>
          </p:cNvPr>
          <p:cNvSpPr txBox="1"/>
          <p:nvPr/>
        </p:nvSpPr>
        <p:spPr>
          <a:xfrm>
            <a:off x="4812911" y="3192922"/>
            <a:ext cx="4303807" cy="369332"/>
          </a:xfrm>
          <a:prstGeom prst="rect">
            <a:avLst/>
          </a:prstGeom>
          <a:noFill/>
        </p:spPr>
        <p:txBody>
          <a:bodyPr wrap="none" rtlCol="0">
            <a:spAutoFit/>
          </a:bodyPr>
          <a:lstStyle/>
          <a:p>
            <a:r>
              <a:rPr lang="en-US" dirty="0"/>
              <a:t>2D VISAR of HDC at (a) 10 Mbar (b) 7 Mbar </a:t>
            </a:r>
          </a:p>
        </p:txBody>
      </p:sp>
      <p:pic>
        <p:nvPicPr>
          <p:cNvPr id="13" name="Picture 12">
            <a:extLst>
              <a:ext uri="{FF2B5EF4-FFF2-40B4-BE49-F238E27FC236}">
                <a16:creationId xmlns:a16="http://schemas.microsoft.com/office/drawing/2014/main" id="{EFF4DEF5-42B7-4E67-B40D-D796B8D1F10E}"/>
              </a:ext>
            </a:extLst>
          </p:cNvPr>
          <p:cNvPicPr>
            <a:picLocks noChangeAspect="1"/>
          </p:cNvPicPr>
          <p:nvPr/>
        </p:nvPicPr>
        <p:blipFill>
          <a:blip r:embed="rId4"/>
          <a:stretch>
            <a:fillRect/>
          </a:stretch>
        </p:blipFill>
        <p:spPr>
          <a:xfrm>
            <a:off x="3755988" y="3558611"/>
            <a:ext cx="5299111" cy="2666797"/>
          </a:xfrm>
          <a:prstGeom prst="rect">
            <a:avLst/>
          </a:prstGeom>
        </p:spPr>
      </p:pic>
    </p:spTree>
    <p:extLst>
      <p:ext uri="{BB962C8B-B14F-4D97-AF65-F5344CB8AC3E}">
        <p14:creationId xmlns:p14="http://schemas.microsoft.com/office/powerpoint/2010/main" val="15567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E5A7C3-2986-4439-9002-6E8633080CCA}"/>
              </a:ext>
            </a:extLst>
          </p:cNvPr>
          <p:cNvPicPr>
            <a:picLocks noChangeAspect="1"/>
          </p:cNvPicPr>
          <p:nvPr/>
        </p:nvPicPr>
        <p:blipFill rotWithShape="1">
          <a:blip r:embed="rId3">
            <a:alphaModFix amt="50000"/>
          </a:blip>
          <a:srcRect l="9499"/>
          <a:stretch/>
        </p:blipFill>
        <p:spPr>
          <a:xfrm>
            <a:off x="106345" y="1391831"/>
            <a:ext cx="3289997" cy="2326299"/>
          </a:xfrm>
          <a:prstGeom prst="rect">
            <a:avLst/>
          </a:prstGeom>
        </p:spPr>
      </p:pic>
      <p:sp>
        <p:nvSpPr>
          <p:cNvPr id="3" name="Title 2">
            <a:extLst>
              <a:ext uri="{FF2B5EF4-FFF2-40B4-BE49-F238E27FC236}">
                <a16:creationId xmlns:a16="http://schemas.microsoft.com/office/drawing/2014/main" id="{90CDDFB8-FA37-406F-9F42-FA7DCD384C7C}"/>
              </a:ext>
            </a:extLst>
          </p:cNvPr>
          <p:cNvSpPr>
            <a:spLocks noGrp="1"/>
          </p:cNvSpPr>
          <p:nvPr>
            <p:ph type="title"/>
          </p:nvPr>
        </p:nvSpPr>
        <p:spPr/>
        <p:txBody>
          <a:bodyPr/>
          <a:lstStyle/>
          <a:p>
            <a:r>
              <a:rPr lang="en-US" dirty="0"/>
              <a:t>To resolve the physics in the experiment, we focus on a small section of the irradiated area</a:t>
            </a:r>
          </a:p>
        </p:txBody>
      </p:sp>
      <p:sp>
        <p:nvSpPr>
          <p:cNvPr id="9" name="TextBox 8">
            <a:extLst>
              <a:ext uri="{FF2B5EF4-FFF2-40B4-BE49-F238E27FC236}">
                <a16:creationId xmlns:a16="http://schemas.microsoft.com/office/drawing/2014/main" id="{DEAB911F-6724-444F-BB85-63499421F176}"/>
              </a:ext>
            </a:extLst>
          </p:cNvPr>
          <p:cNvSpPr txBox="1"/>
          <p:nvPr/>
        </p:nvSpPr>
        <p:spPr>
          <a:xfrm>
            <a:off x="2743200" y="6446130"/>
            <a:ext cx="5207000" cy="384721"/>
          </a:xfrm>
          <a:prstGeom prst="rect">
            <a:avLst/>
          </a:prstGeom>
          <a:noFill/>
        </p:spPr>
        <p:txBody>
          <a:bodyPr wrap="square" rtlCol="0">
            <a:spAutoFit/>
          </a:bodyPr>
          <a:lstStyle/>
          <a:p>
            <a:r>
              <a:rPr lang="en-US" sz="950" b="1" dirty="0"/>
              <a:t>Top left</a:t>
            </a:r>
            <a:r>
              <a:rPr lang="en-US" sz="950" dirty="0"/>
              <a:t>: Ali, S. J. et al. Probing the seeding of hydrodynamic instabilities from nonuniformities in ablator materials using 2D velocimetry. Phys. Plasmas 25, (2018).</a:t>
            </a:r>
          </a:p>
        </p:txBody>
      </p:sp>
      <p:pic>
        <p:nvPicPr>
          <p:cNvPr id="7" name="Picture 6">
            <a:extLst>
              <a:ext uri="{FF2B5EF4-FFF2-40B4-BE49-F238E27FC236}">
                <a16:creationId xmlns:a16="http://schemas.microsoft.com/office/drawing/2014/main" id="{5670B880-B1AA-4DA7-AA3D-0E5507342102}"/>
              </a:ext>
            </a:extLst>
          </p:cNvPr>
          <p:cNvPicPr>
            <a:picLocks noChangeAspect="1"/>
          </p:cNvPicPr>
          <p:nvPr/>
        </p:nvPicPr>
        <p:blipFill rotWithShape="1">
          <a:blip r:embed="rId3"/>
          <a:srcRect l="9499"/>
          <a:stretch/>
        </p:blipFill>
        <p:spPr>
          <a:xfrm>
            <a:off x="106345" y="1391831"/>
            <a:ext cx="3289997" cy="2326299"/>
          </a:xfrm>
          <a:prstGeom prst="rect">
            <a:avLst/>
          </a:prstGeom>
        </p:spPr>
      </p:pic>
      <p:sp>
        <p:nvSpPr>
          <p:cNvPr id="6" name="Rectangle 5">
            <a:extLst>
              <a:ext uri="{FF2B5EF4-FFF2-40B4-BE49-F238E27FC236}">
                <a16:creationId xmlns:a16="http://schemas.microsoft.com/office/drawing/2014/main" id="{3663F47D-ADC6-4629-A0C2-89FAC8C37983}"/>
              </a:ext>
            </a:extLst>
          </p:cNvPr>
          <p:cNvSpPr/>
          <p:nvPr/>
        </p:nvSpPr>
        <p:spPr bwMode="auto">
          <a:xfrm>
            <a:off x="1858944" y="2637331"/>
            <a:ext cx="716364" cy="24461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8" name="Picture 17">
            <a:extLst>
              <a:ext uri="{FF2B5EF4-FFF2-40B4-BE49-F238E27FC236}">
                <a16:creationId xmlns:a16="http://schemas.microsoft.com/office/drawing/2014/main" id="{78FE65D7-A0D1-49EB-98F5-E0A13A344CDE}"/>
              </a:ext>
            </a:extLst>
          </p:cNvPr>
          <p:cNvPicPr>
            <a:picLocks noChangeAspect="1"/>
          </p:cNvPicPr>
          <p:nvPr/>
        </p:nvPicPr>
        <p:blipFill>
          <a:blip r:embed="rId4"/>
          <a:stretch>
            <a:fillRect/>
          </a:stretch>
        </p:blipFill>
        <p:spPr>
          <a:xfrm>
            <a:off x="-1725" y="4192657"/>
            <a:ext cx="6069394" cy="2186977"/>
          </a:xfrm>
          <a:prstGeom prst="rect">
            <a:avLst/>
          </a:prstGeom>
        </p:spPr>
      </p:pic>
      <p:sp>
        <p:nvSpPr>
          <p:cNvPr id="17" name="Arrow: Right 16">
            <a:extLst>
              <a:ext uri="{FF2B5EF4-FFF2-40B4-BE49-F238E27FC236}">
                <a16:creationId xmlns:a16="http://schemas.microsoft.com/office/drawing/2014/main" id="{43E85CE0-88D3-4DF5-8D2C-2DB4C5DDD895}"/>
              </a:ext>
            </a:extLst>
          </p:cNvPr>
          <p:cNvSpPr/>
          <p:nvPr/>
        </p:nvSpPr>
        <p:spPr bwMode="auto">
          <a:xfrm rot="5400000">
            <a:off x="1814385" y="3747123"/>
            <a:ext cx="542262" cy="263221"/>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TextBox 18">
            <a:extLst>
              <a:ext uri="{FF2B5EF4-FFF2-40B4-BE49-F238E27FC236}">
                <a16:creationId xmlns:a16="http://schemas.microsoft.com/office/drawing/2014/main" id="{AAB22516-CF67-4A2D-AD8C-9525C57483E9}"/>
              </a:ext>
            </a:extLst>
          </p:cNvPr>
          <p:cNvSpPr txBox="1"/>
          <p:nvPr/>
        </p:nvSpPr>
        <p:spPr>
          <a:xfrm>
            <a:off x="804981" y="3948296"/>
            <a:ext cx="444352" cy="369332"/>
          </a:xfrm>
          <a:prstGeom prst="rect">
            <a:avLst/>
          </a:prstGeom>
          <a:solidFill>
            <a:schemeClr val="bg1"/>
          </a:solidFill>
        </p:spPr>
        <p:txBody>
          <a:bodyPr wrap="none" rtlCol="0">
            <a:spAutoFit/>
          </a:bodyPr>
          <a:lstStyle/>
          <a:p>
            <a:r>
              <a:rPr lang="en-US" dirty="0"/>
              <a:t>He</a:t>
            </a:r>
          </a:p>
        </p:txBody>
      </p:sp>
      <p:sp>
        <p:nvSpPr>
          <p:cNvPr id="21" name="TextBox 20">
            <a:extLst>
              <a:ext uri="{FF2B5EF4-FFF2-40B4-BE49-F238E27FC236}">
                <a16:creationId xmlns:a16="http://schemas.microsoft.com/office/drawing/2014/main" id="{042905EC-28A7-45BA-818D-58A31DDCDD6C}"/>
              </a:ext>
            </a:extLst>
          </p:cNvPr>
          <p:cNvSpPr txBox="1"/>
          <p:nvPr/>
        </p:nvSpPr>
        <p:spPr>
          <a:xfrm>
            <a:off x="3677949" y="3948296"/>
            <a:ext cx="595035" cy="369332"/>
          </a:xfrm>
          <a:prstGeom prst="rect">
            <a:avLst/>
          </a:prstGeom>
          <a:solidFill>
            <a:schemeClr val="bg1"/>
          </a:solidFill>
        </p:spPr>
        <p:txBody>
          <a:bodyPr wrap="none" rtlCol="0">
            <a:spAutoFit/>
          </a:bodyPr>
          <a:lstStyle/>
          <a:p>
            <a:r>
              <a:rPr lang="en-US" dirty="0"/>
              <a:t>HDC</a:t>
            </a:r>
          </a:p>
        </p:txBody>
      </p:sp>
      <p:sp>
        <p:nvSpPr>
          <p:cNvPr id="23" name="TextBox 22">
            <a:extLst>
              <a:ext uri="{FF2B5EF4-FFF2-40B4-BE49-F238E27FC236}">
                <a16:creationId xmlns:a16="http://schemas.microsoft.com/office/drawing/2014/main" id="{CC47EAB5-37B2-4B4C-8DEB-56179AAD3C20}"/>
              </a:ext>
            </a:extLst>
          </p:cNvPr>
          <p:cNvSpPr txBox="1"/>
          <p:nvPr/>
        </p:nvSpPr>
        <p:spPr>
          <a:xfrm>
            <a:off x="4751665" y="3948296"/>
            <a:ext cx="444352" cy="369332"/>
          </a:xfrm>
          <a:prstGeom prst="rect">
            <a:avLst/>
          </a:prstGeom>
          <a:solidFill>
            <a:schemeClr val="bg1"/>
          </a:solidFill>
        </p:spPr>
        <p:txBody>
          <a:bodyPr wrap="none" rtlCol="0">
            <a:spAutoFit/>
          </a:bodyPr>
          <a:lstStyle/>
          <a:p>
            <a:r>
              <a:rPr lang="en-US" dirty="0"/>
              <a:t>D2</a:t>
            </a:r>
          </a:p>
        </p:txBody>
      </p:sp>
      <p:sp>
        <p:nvSpPr>
          <p:cNvPr id="26" name="TextBox 25">
            <a:extLst>
              <a:ext uri="{FF2B5EF4-FFF2-40B4-BE49-F238E27FC236}">
                <a16:creationId xmlns:a16="http://schemas.microsoft.com/office/drawing/2014/main" id="{E6772F3A-CDB4-4AD4-96ED-A43D8BB684B7}"/>
              </a:ext>
            </a:extLst>
          </p:cNvPr>
          <p:cNvSpPr txBox="1"/>
          <p:nvPr/>
        </p:nvSpPr>
        <p:spPr>
          <a:xfrm>
            <a:off x="4333276" y="1328027"/>
            <a:ext cx="3887026" cy="523220"/>
          </a:xfrm>
          <a:prstGeom prst="rect">
            <a:avLst/>
          </a:prstGeom>
          <a:noFill/>
        </p:spPr>
        <p:txBody>
          <a:bodyPr wrap="none" rtlCol="0">
            <a:spAutoFit/>
          </a:bodyPr>
          <a:lstStyle/>
          <a:p>
            <a:r>
              <a:rPr lang="en-US" sz="2800" dirty="0"/>
              <a:t>Numerical considerations</a:t>
            </a:r>
          </a:p>
        </p:txBody>
      </p:sp>
      <mc:AlternateContent xmlns:mc="http://schemas.openxmlformats.org/markup-compatibility/2006" xmlns:a14="http://schemas.microsoft.com/office/drawing/2010/main">
        <mc:Choice Requires="a14">
          <p:sp>
            <p:nvSpPr>
              <p:cNvPr id="29" name="Content Placeholder 1">
                <a:extLst>
                  <a:ext uri="{FF2B5EF4-FFF2-40B4-BE49-F238E27FC236}">
                    <a16:creationId xmlns:a16="http://schemas.microsoft.com/office/drawing/2014/main" id="{7F12AFB7-F0FC-45CE-8FD1-E5532BDFDFF9}"/>
                  </a:ext>
                </a:extLst>
              </p:cNvPr>
              <p:cNvSpPr>
                <a:spLocks noGrp="1"/>
              </p:cNvSpPr>
              <p:nvPr>
                <p:ph idx="1"/>
              </p:nvPr>
            </p:nvSpPr>
            <p:spPr>
              <a:xfrm>
                <a:off x="3677949" y="1896810"/>
                <a:ext cx="5359705" cy="2420818"/>
              </a:xfrm>
            </p:spPr>
            <p:txBody>
              <a:bodyPr>
                <a:normAutofit/>
              </a:bodyPr>
              <a:lstStyle/>
              <a:p>
                <a:pPr>
                  <a:spcBef>
                    <a:spcPts val="600"/>
                  </a:spcBef>
                </a:pPr>
                <a:r>
                  <a:rPr lang="en-US" sz="2000" dirty="0"/>
                  <a:t>Shock driven by radiation temperature set at left boundary: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=0)=135 </m:t>
                    </m:r>
                  </m:oMath>
                </a14:m>
                <a:r>
                  <a:rPr lang="en-US" sz="2000" dirty="0"/>
                  <a:t>eV</a:t>
                </a:r>
              </a:p>
              <a:p>
                <a:pPr>
                  <a:spcBef>
                    <a:spcPts val="600"/>
                  </a:spcBef>
                </a:pPr>
                <a:r>
                  <a:rPr lang="en-US" sz="2000" dirty="0"/>
                  <a:t>Pulse duration of 3 ns; simulation time is 5 ns</a:t>
                </a:r>
              </a:p>
              <a:p>
                <a:pPr>
                  <a:spcBef>
                    <a:spcPts val="600"/>
                  </a:spcBef>
                </a:pPr>
                <a:r>
                  <a:rPr lang="en-US" sz="2000" dirty="0"/>
                  <a:t>Reflected BC on other boundaries</a:t>
                </a:r>
              </a:p>
              <a:p>
                <a:pPr>
                  <a:spcBef>
                    <a:spcPts val="600"/>
                  </a:spcBef>
                </a:pPr>
                <a:r>
                  <a:rPr lang="en-US" sz="2000" dirty="0"/>
                  <a:t>Q2-Q1 finite elements</a:t>
                </a:r>
              </a:p>
              <a:p>
                <a:pPr>
                  <a:spcBef>
                    <a:spcPts val="600"/>
                  </a:spcBef>
                </a:pPr>
                <a:endParaRPr lang="en-US" sz="2000" dirty="0"/>
              </a:p>
            </p:txBody>
          </p:sp>
        </mc:Choice>
        <mc:Fallback xmlns="">
          <p:sp>
            <p:nvSpPr>
              <p:cNvPr id="29" name="Content Placeholder 1">
                <a:extLst>
                  <a:ext uri="{FF2B5EF4-FFF2-40B4-BE49-F238E27FC236}">
                    <a16:creationId xmlns:a16="http://schemas.microsoft.com/office/drawing/2014/main" id="{7F12AFB7-F0FC-45CE-8FD1-E5532BDFDFF9}"/>
                  </a:ext>
                </a:extLst>
              </p:cNvPr>
              <p:cNvSpPr>
                <a:spLocks noGrp="1" noRot="1" noChangeAspect="1" noMove="1" noResize="1" noEditPoints="1" noAdjustHandles="1" noChangeArrowheads="1" noChangeShapeType="1" noTextEdit="1"/>
              </p:cNvSpPr>
              <p:nvPr>
                <p:ph idx="1"/>
              </p:nvPr>
            </p:nvSpPr>
            <p:spPr>
              <a:xfrm>
                <a:off x="3677949" y="1896810"/>
                <a:ext cx="5359705" cy="2420818"/>
              </a:xfrm>
              <a:blipFill>
                <a:blip r:embed="rId5"/>
                <a:stretch>
                  <a:fillRect l="-1364" t="-3275" r="-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CDB204D-DA20-4F32-8A29-C2CB3C23BC8B}"/>
                  </a:ext>
                </a:extLst>
              </p:cNvPr>
              <p:cNvSpPr txBox="1"/>
              <p:nvPr/>
            </p:nvSpPr>
            <p:spPr>
              <a:xfrm>
                <a:off x="6440543" y="4484296"/>
                <a:ext cx="2215663" cy="2046714"/>
              </a:xfrm>
              <a:prstGeom prst="rect">
                <a:avLst/>
              </a:prstGeom>
              <a:noFill/>
            </p:spPr>
            <p:txBody>
              <a:bodyPr wrap="square" lIns="0" tIns="0" rIns="0" bIns="0" rtlCol="0">
                <a:spAutoFit/>
              </a:bodyPr>
              <a:lstStyle/>
              <a:p>
                <a:pPr>
                  <a:spcAft>
                    <a:spcPts val="600"/>
                  </a:spcAft>
                </a:pP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𝐻𝑒</m:t>
                        </m:r>
                      </m:sub>
                    </m:sSub>
                    <m:r>
                      <a:rPr lang="en-US" b="0" i="1" smtClean="0">
                        <a:latin typeface="Cambria Math" panose="02040503050406030204" pitchFamily="18" charset="0"/>
                      </a:rPr>
                      <m:t>=8.3</m:t>
                    </m:r>
                  </m:oMath>
                </a14:m>
                <a:r>
                  <a:rPr lang="en-US" b="0" i="1" dirty="0">
                    <a:latin typeface="Cambria Math" panose="02040503050406030204" pitchFamily="18" charset="0"/>
                  </a:rPr>
                  <a:t> </a:t>
                </a:r>
                <a14:m>
                  <m:oMath xmlns:m="http://schemas.openxmlformats.org/officeDocument/2006/math">
                    <m:r>
                      <m:rPr>
                        <m:sty m:val="p"/>
                      </m:rPr>
                      <a:rPr lang="en-US" dirty="0">
                        <a:latin typeface="Cambria Math" panose="02040503050406030204" pitchFamily="18" charset="0"/>
                      </a:rPr>
                      <m:t>μm</m:t>
                    </m:r>
                  </m:oMath>
                </a14:m>
                <a:endParaRPr lang="en-US" b="0" i="1" dirty="0">
                  <a:latin typeface="Cambria Math" panose="02040503050406030204" pitchFamily="18" charset="0"/>
                </a:endParaRPr>
              </a:p>
              <a:p>
                <a:pPr>
                  <a:spcAft>
                    <a:spcPts val="600"/>
                  </a:spcAft>
                </a:pP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𝐻𝐷𝐶</m:t>
                        </m:r>
                      </m:sub>
                    </m:sSub>
                    <m:r>
                      <a:rPr lang="en-US" b="0" i="1" smtClean="0">
                        <a:latin typeface="Cambria Math" panose="02040503050406030204" pitchFamily="18" charset="0"/>
                      </a:rPr>
                      <m:t>=1.9</m:t>
                    </m:r>
                  </m:oMath>
                </a14:m>
                <a:r>
                  <a:rPr lang="en-US" b="0" i="1" dirty="0">
                    <a:latin typeface="Cambria Math" panose="02040503050406030204" pitchFamily="18" charset="0"/>
                  </a:rPr>
                  <a:t> </a:t>
                </a:r>
                <a14:m>
                  <m:oMath xmlns:m="http://schemas.openxmlformats.org/officeDocument/2006/math">
                    <m:r>
                      <m:rPr>
                        <m:sty m:val="p"/>
                      </m:rPr>
                      <a:rPr lang="en-US" dirty="0">
                        <a:latin typeface="Cambria Math" panose="02040503050406030204" pitchFamily="18" charset="0"/>
                      </a:rPr>
                      <m:t>μm</m:t>
                    </m:r>
                  </m:oMath>
                </a14:m>
                <a:endParaRPr lang="en-US" b="0" i="1" dirty="0">
                  <a:latin typeface="Cambria Math" panose="02040503050406030204" pitchFamily="18" charset="0"/>
                </a:endParaRPr>
              </a:p>
              <a:p>
                <a:pPr>
                  <a:spcAft>
                    <a:spcPts val="600"/>
                  </a:spcAft>
                </a:pP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r>
                          <a:rPr lang="en-US" b="0" i="1" smtClean="0">
                            <a:latin typeface="Cambria Math" panose="02040503050406030204" pitchFamily="18" charset="0"/>
                          </a:rPr>
                          <m:t>2</m:t>
                        </m:r>
                      </m:sub>
                    </m:sSub>
                    <m:r>
                      <a:rPr lang="en-US" b="0" i="1" smtClean="0">
                        <a:latin typeface="Cambria Math" panose="02040503050406030204" pitchFamily="18" charset="0"/>
                      </a:rPr>
                      <m:t>=4.5</m:t>
                    </m:r>
                  </m:oMath>
                </a14:m>
                <a:r>
                  <a:rPr lang="en-US" b="0" dirty="0"/>
                  <a:t> </a:t>
                </a:r>
                <a14:m>
                  <m:oMath xmlns:m="http://schemas.openxmlformats.org/officeDocument/2006/math">
                    <m:r>
                      <m:rPr>
                        <m:sty m:val="p"/>
                      </m:rPr>
                      <a:rPr lang="en-US" dirty="0">
                        <a:latin typeface="Cambria Math" panose="02040503050406030204" pitchFamily="18" charset="0"/>
                      </a:rPr>
                      <m:t>μm</m:t>
                    </m:r>
                  </m:oMath>
                </a14:m>
                <a:endParaRPr lang="en-US" b="0" dirty="0"/>
              </a:p>
              <a:p>
                <a:pPr>
                  <a:spcAft>
                    <a:spcPts val="600"/>
                  </a:spcAft>
                </a:pP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i="1">
                        <a:latin typeface="Cambria Math" panose="02040503050406030204" pitchFamily="18" charset="0"/>
                      </a:rPr>
                      <m:t>𝑧</m:t>
                    </m:r>
                    <m:r>
                      <a:rPr lang="en-US" i="1">
                        <a:latin typeface="Cambria Math" panose="02040503050406030204" pitchFamily="18" charset="0"/>
                      </a:rPr>
                      <m:t>=4.7</m:t>
                    </m:r>
                  </m:oMath>
                </a14:m>
                <a:r>
                  <a:rPr lang="en-US" b="0" dirty="0"/>
                  <a:t> </a:t>
                </a:r>
                <a14:m>
                  <m:oMath xmlns:m="http://schemas.openxmlformats.org/officeDocument/2006/math">
                    <m:r>
                      <m:rPr>
                        <m:sty m:val="p"/>
                      </m:rPr>
                      <a:rPr lang="en-US" b="0" i="0" dirty="0" smtClean="0">
                        <a:latin typeface="Cambria Math" panose="02040503050406030204" pitchFamily="18" charset="0"/>
                      </a:rPr>
                      <m:t>μm</m:t>
                    </m:r>
                  </m:oMath>
                </a14:m>
                <a:endParaRPr lang="en-US" b="0" dirty="0"/>
              </a:p>
              <a:p>
                <a:pPr>
                  <a:spcAft>
                    <a:spcPts val="600"/>
                  </a:spcAft>
                </a:pPr>
                <a:endParaRPr lang="en-US" dirty="0"/>
              </a:p>
              <a:p>
                <a:pPr>
                  <a:spcAft>
                    <a:spcPts val="600"/>
                  </a:spcAft>
                </a:pPr>
                <a:endParaRPr lang="en-US" dirty="0"/>
              </a:p>
            </p:txBody>
          </p:sp>
        </mc:Choice>
        <mc:Fallback xmlns="">
          <p:sp>
            <p:nvSpPr>
              <p:cNvPr id="31" name="TextBox 30">
                <a:extLst>
                  <a:ext uri="{FF2B5EF4-FFF2-40B4-BE49-F238E27FC236}">
                    <a16:creationId xmlns:a16="http://schemas.microsoft.com/office/drawing/2014/main" id="{2CDB204D-DA20-4F32-8A29-C2CB3C23BC8B}"/>
                  </a:ext>
                </a:extLst>
              </p:cNvPr>
              <p:cNvSpPr txBox="1">
                <a:spLocks noRot="1" noChangeAspect="1" noMove="1" noResize="1" noEditPoints="1" noAdjustHandles="1" noChangeArrowheads="1" noChangeShapeType="1" noTextEdit="1"/>
              </p:cNvSpPr>
              <p:nvPr/>
            </p:nvSpPr>
            <p:spPr>
              <a:xfrm>
                <a:off x="6440543" y="4484296"/>
                <a:ext cx="2215663" cy="2046714"/>
              </a:xfrm>
              <a:prstGeom prst="rect">
                <a:avLst/>
              </a:prstGeom>
              <a:blipFill>
                <a:blip r:embed="rId6"/>
                <a:stretch>
                  <a:fillRect l="-3857"/>
                </a:stretch>
              </a:blipFill>
            </p:spPr>
            <p:txBody>
              <a:bodyPr/>
              <a:lstStyle/>
              <a:p>
                <a:r>
                  <a:rPr lang="en-US">
                    <a:noFill/>
                  </a:rPr>
                  <a:t> </a:t>
                </a:r>
              </a:p>
            </p:txBody>
          </p:sp>
        </mc:Fallback>
      </mc:AlternateContent>
    </p:spTree>
    <p:extLst>
      <p:ext uri="{BB962C8B-B14F-4D97-AF65-F5344CB8AC3E}">
        <p14:creationId xmlns:p14="http://schemas.microsoft.com/office/powerpoint/2010/main" val="397549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9" grpId="0" animBg="1"/>
      <p:bldP spid="21" grpId="0" animBg="1"/>
      <p:bldP spid="23" grpId="0" animBg="1"/>
      <p:bldP spid="26" grpId="0"/>
      <p:bldP spid="29" grpId="0" uiExpand="1" build="p"/>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D5CF4-33E8-468E-AEC1-B35E273154D7}"/>
              </a:ext>
            </a:extLst>
          </p:cNvPr>
          <p:cNvSpPr>
            <a:spLocks noGrp="1"/>
          </p:cNvSpPr>
          <p:nvPr>
            <p:ph type="title"/>
          </p:nvPr>
        </p:nvSpPr>
        <p:spPr/>
        <p:txBody>
          <a:bodyPr/>
          <a:lstStyle/>
          <a:p>
            <a:r>
              <a:rPr lang="en-US" dirty="0"/>
              <a:t>We can simulate a realistic HDC microstructure via a Voronoi tessellation</a:t>
            </a:r>
          </a:p>
        </p:txBody>
      </p:sp>
      <p:pic>
        <p:nvPicPr>
          <p:cNvPr id="5" name="Picture 4">
            <a:extLst>
              <a:ext uri="{FF2B5EF4-FFF2-40B4-BE49-F238E27FC236}">
                <a16:creationId xmlns:a16="http://schemas.microsoft.com/office/drawing/2014/main" id="{D39D0FA5-C7CA-4D4F-ADCA-805C9DC95FDE}"/>
              </a:ext>
            </a:extLst>
          </p:cNvPr>
          <p:cNvPicPr>
            <a:picLocks noChangeAspect="1"/>
          </p:cNvPicPr>
          <p:nvPr/>
        </p:nvPicPr>
        <p:blipFill rotWithShape="1">
          <a:blip r:embed="rId3"/>
          <a:srcRect r="5152"/>
          <a:stretch/>
        </p:blipFill>
        <p:spPr>
          <a:xfrm>
            <a:off x="447440" y="2125557"/>
            <a:ext cx="8417160" cy="1803400"/>
          </a:xfrm>
          <a:prstGeom prst="rect">
            <a:avLst/>
          </a:prstGeom>
        </p:spPr>
      </p:pic>
      <p:sp>
        <p:nvSpPr>
          <p:cNvPr id="7" name="Rectangle 6">
            <a:extLst>
              <a:ext uri="{FF2B5EF4-FFF2-40B4-BE49-F238E27FC236}">
                <a16:creationId xmlns:a16="http://schemas.microsoft.com/office/drawing/2014/main" id="{95FAB127-DF8A-4795-A83F-45B4049571D6}"/>
              </a:ext>
            </a:extLst>
          </p:cNvPr>
          <p:cNvSpPr/>
          <p:nvPr/>
        </p:nvSpPr>
        <p:spPr>
          <a:xfrm>
            <a:off x="2739069" y="6410081"/>
            <a:ext cx="5367617" cy="414344"/>
          </a:xfrm>
          <a:prstGeom prst="rect">
            <a:avLst/>
          </a:prstGeom>
        </p:spPr>
        <p:txBody>
          <a:bodyPr wrap="square">
            <a:spAutoFit/>
          </a:bodyPr>
          <a:lstStyle/>
          <a:p>
            <a:pPr>
              <a:lnSpc>
                <a:spcPct val="107000"/>
              </a:lnSpc>
            </a:pPr>
            <a:r>
              <a:rPr lang="en-US" sz="1000" b="1" dirty="0">
                <a:latin typeface="+mj-lt"/>
                <a:ea typeface="Calibri" panose="020F0502020204030204" pitchFamily="34" charset="0"/>
                <a:cs typeface="Times New Roman" panose="02020603050405020304" pitchFamily="18" charset="0"/>
              </a:rPr>
              <a:t>Top: </a:t>
            </a:r>
            <a:r>
              <a:rPr lang="en-US" sz="1000" dirty="0">
                <a:latin typeface="+mj-lt"/>
                <a:ea typeface="Calibri" panose="020F0502020204030204" pitchFamily="34" charset="0"/>
                <a:cs typeface="Times New Roman" panose="02020603050405020304" pitchFamily="18" charset="0"/>
              </a:rPr>
              <a:t>Data collected and processed by D. Rosas, D. </a:t>
            </a:r>
            <a:r>
              <a:rPr lang="en-US" sz="1000" dirty="0" err="1">
                <a:latin typeface="+mj-lt"/>
                <a:ea typeface="Calibri" panose="020F0502020204030204" pitchFamily="34" charset="0"/>
                <a:cs typeface="Times New Roman" panose="02020603050405020304" pitchFamily="18" charset="0"/>
              </a:rPr>
              <a:t>Bober</a:t>
            </a:r>
            <a:r>
              <a:rPr lang="en-US" sz="1000" dirty="0">
                <a:latin typeface="+mj-lt"/>
                <a:ea typeface="Calibri" panose="020F0502020204030204" pitchFamily="34" charset="0"/>
                <a:cs typeface="Times New Roman" panose="02020603050405020304" pitchFamily="18" charset="0"/>
              </a:rPr>
              <a:t>, and E. Sedillo</a:t>
            </a:r>
          </a:p>
          <a:p>
            <a:pPr>
              <a:lnSpc>
                <a:spcPct val="107000"/>
              </a:lnSpc>
            </a:pPr>
            <a:r>
              <a:rPr lang="en-US" sz="1000" b="1" dirty="0">
                <a:latin typeface="+mj-lt"/>
                <a:ea typeface="Calibri" panose="020F0502020204030204" pitchFamily="34" charset="0"/>
                <a:cs typeface="Times New Roman" panose="02020603050405020304" pitchFamily="18" charset="0"/>
              </a:rPr>
              <a:t>Bottom right: </a:t>
            </a:r>
            <a:r>
              <a:rPr lang="en-US" sz="1000" b="0" i="0" dirty="0">
                <a:solidFill>
                  <a:srgbClr val="222222"/>
                </a:solidFill>
                <a:effectLst/>
                <a:latin typeface="+mj-lt"/>
              </a:rPr>
              <a:t>Weber C. APS. 2019;2019:GI3-001.</a:t>
            </a:r>
            <a:endParaRPr lang="en-US" sz="1000" dirty="0">
              <a:latin typeface="+mj-lt"/>
              <a:ea typeface="Calibri" panose="020F0502020204030204" pitchFamily="34"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CE56B87C-4446-4A35-878D-79269DD8C7D6}"/>
              </a:ext>
            </a:extLst>
          </p:cNvPr>
          <p:cNvSpPr>
            <a:spLocks noGrp="1"/>
          </p:cNvSpPr>
          <p:nvPr>
            <p:ph idx="1"/>
          </p:nvPr>
        </p:nvSpPr>
        <p:spPr>
          <a:xfrm>
            <a:off x="457200" y="1441524"/>
            <a:ext cx="8229600" cy="1008041"/>
          </a:xfrm>
        </p:spPr>
        <p:txBody>
          <a:bodyPr/>
          <a:lstStyle/>
          <a:p>
            <a:r>
              <a:rPr lang="en-US" dirty="0"/>
              <a:t>HDC has a polycrystalline microstructure with grains ranging from 1 to 20 microns in size</a:t>
            </a:r>
          </a:p>
        </p:txBody>
      </p:sp>
      <p:grpSp>
        <p:nvGrpSpPr>
          <p:cNvPr id="17" name="Group 16">
            <a:extLst>
              <a:ext uri="{FF2B5EF4-FFF2-40B4-BE49-F238E27FC236}">
                <a16:creationId xmlns:a16="http://schemas.microsoft.com/office/drawing/2014/main" id="{E1B68FCB-2949-4432-ACAA-2634F806F08E}"/>
              </a:ext>
            </a:extLst>
          </p:cNvPr>
          <p:cNvGrpSpPr/>
          <p:nvPr/>
        </p:nvGrpSpPr>
        <p:grpSpPr>
          <a:xfrm>
            <a:off x="4572000" y="4525988"/>
            <a:ext cx="3835400" cy="1803400"/>
            <a:chOff x="292100" y="4408435"/>
            <a:chExt cx="3835400" cy="1803400"/>
          </a:xfrm>
        </p:grpSpPr>
        <p:pic>
          <p:nvPicPr>
            <p:cNvPr id="9" name="Picture 8" descr="A screenshot of a cell phone&#10;&#10;Description automatically generated">
              <a:extLst>
                <a:ext uri="{FF2B5EF4-FFF2-40B4-BE49-F238E27FC236}">
                  <a16:creationId xmlns:a16="http://schemas.microsoft.com/office/drawing/2014/main" id="{298E5183-4C3D-437C-BB3B-052BFF1B3A06}"/>
                </a:ext>
              </a:extLst>
            </p:cNvPr>
            <p:cNvPicPr>
              <a:picLocks noChangeAspect="1"/>
            </p:cNvPicPr>
            <p:nvPr/>
          </p:nvPicPr>
          <p:blipFill rotWithShape="1">
            <a:blip r:embed="rId4"/>
            <a:srcRect l="14999" t="50000" r="34668" b="7927"/>
            <a:stretch/>
          </p:blipFill>
          <p:spPr>
            <a:xfrm>
              <a:off x="292100" y="4408435"/>
              <a:ext cx="3835400" cy="1803400"/>
            </a:xfrm>
            <a:prstGeom prst="rect">
              <a:avLst/>
            </a:prstGeom>
          </p:spPr>
        </p:pic>
        <p:sp>
          <p:nvSpPr>
            <p:cNvPr id="16" name="Rectangle 15">
              <a:extLst>
                <a:ext uri="{FF2B5EF4-FFF2-40B4-BE49-F238E27FC236}">
                  <a16:creationId xmlns:a16="http://schemas.microsoft.com/office/drawing/2014/main" id="{5376B81C-989F-4D69-9167-8EB47F600D72}"/>
                </a:ext>
              </a:extLst>
            </p:cNvPr>
            <p:cNvSpPr/>
            <p:nvPr/>
          </p:nvSpPr>
          <p:spPr bwMode="auto">
            <a:xfrm>
              <a:off x="571500" y="4408435"/>
              <a:ext cx="1803400" cy="153755"/>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18" name="TextBox 17">
            <a:extLst>
              <a:ext uri="{FF2B5EF4-FFF2-40B4-BE49-F238E27FC236}">
                <a16:creationId xmlns:a16="http://schemas.microsoft.com/office/drawing/2014/main" id="{8BCE086A-46D8-40C0-A416-DE902C341387}"/>
              </a:ext>
            </a:extLst>
          </p:cNvPr>
          <p:cNvSpPr txBox="1"/>
          <p:nvPr/>
        </p:nvSpPr>
        <p:spPr>
          <a:xfrm>
            <a:off x="1414951" y="3944512"/>
            <a:ext cx="2048574" cy="369332"/>
          </a:xfrm>
          <a:prstGeom prst="rect">
            <a:avLst/>
          </a:prstGeom>
          <a:noFill/>
        </p:spPr>
        <p:txBody>
          <a:bodyPr wrap="none" rtlCol="0">
            <a:spAutoFit/>
          </a:bodyPr>
          <a:lstStyle/>
          <a:p>
            <a:r>
              <a:rPr lang="en-US" dirty="0"/>
              <a:t>Voronoi tessellation</a:t>
            </a:r>
          </a:p>
        </p:txBody>
      </p:sp>
      <p:sp>
        <p:nvSpPr>
          <p:cNvPr id="20" name="TextBox 19">
            <a:extLst>
              <a:ext uri="{FF2B5EF4-FFF2-40B4-BE49-F238E27FC236}">
                <a16:creationId xmlns:a16="http://schemas.microsoft.com/office/drawing/2014/main" id="{4AA21A4F-C450-4F08-ADA4-30FFE143CA71}"/>
              </a:ext>
            </a:extLst>
          </p:cNvPr>
          <p:cNvSpPr txBox="1"/>
          <p:nvPr/>
        </p:nvSpPr>
        <p:spPr>
          <a:xfrm>
            <a:off x="4838701" y="3944512"/>
            <a:ext cx="3835400" cy="646331"/>
          </a:xfrm>
          <a:prstGeom prst="rect">
            <a:avLst/>
          </a:prstGeom>
          <a:noFill/>
        </p:spPr>
        <p:txBody>
          <a:bodyPr wrap="square" rtlCol="0">
            <a:spAutoFit/>
          </a:bodyPr>
          <a:lstStyle/>
          <a:p>
            <a:r>
              <a:rPr lang="en-US" dirty="0"/>
              <a:t>Previous 2D microstructure modeling by Chris Weber using HYDRA</a:t>
            </a:r>
          </a:p>
        </p:txBody>
      </p:sp>
      <p:pic>
        <p:nvPicPr>
          <p:cNvPr id="2" name="Picture 1">
            <a:extLst>
              <a:ext uri="{FF2B5EF4-FFF2-40B4-BE49-F238E27FC236}">
                <a16:creationId xmlns:a16="http://schemas.microsoft.com/office/drawing/2014/main" id="{A0FFF944-AF33-401C-9FD5-6E6CB9311453}"/>
              </a:ext>
            </a:extLst>
          </p:cNvPr>
          <p:cNvPicPr>
            <a:picLocks noChangeAspect="1"/>
          </p:cNvPicPr>
          <p:nvPr/>
        </p:nvPicPr>
        <p:blipFill>
          <a:blip r:embed="rId5"/>
          <a:stretch>
            <a:fillRect/>
          </a:stretch>
        </p:blipFill>
        <p:spPr>
          <a:xfrm>
            <a:off x="1579423" y="4385001"/>
            <a:ext cx="1719631" cy="1719631"/>
          </a:xfrm>
          <a:prstGeom prst="rect">
            <a:avLst/>
          </a:prstGeom>
        </p:spPr>
      </p:pic>
    </p:spTree>
    <p:extLst>
      <p:ext uri="{BB962C8B-B14F-4D97-AF65-F5344CB8AC3E}">
        <p14:creationId xmlns:p14="http://schemas.microsoft.com/office/powerpoint/2010/main" val="32276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0D968-AB48-48F4-9B20-D27E756D22A5}"/>
              </a:ext>
            </a:extLst>
          </p:cNvPr>
          <p:cNvSpPr>
            <a:spLocks noGrp="1"/>
          </p:cNvSpPr>
          <p:nvPr>
            <p:ph type="title"/>
          </p:nvPr>
        </p:nvSpPr>
        <p:spPr/>
        <p:txBody>
          <a:bodyPr/>
          <a:lstStyle/>
          <a:p>
            <a:r>
              <a:rPr lang="en-US" dirty="0" err="1"/>
              <a:t>Axom</a:t>
            </a:r>
            <a:r>
              <a:rPr lang="en-US" dirty="0"/>
              <a:t> allows us to create a full workflow for generating 3D Voronoi microstructures</a:t>
            </a:r>
          </a:p>
        </p:txBody>
      </p:sp>
      <p:sp>
        <p:nvSpPr>
          <p:cNvPr id="4" name="Rectangle 3">
            <a:extLst>
              <a:ext uri="{FF2B5EF4-FFF2-40B4-BE49-F238E27FC236}">
                <a16:creationId xmlns:a16="http://schemas.microsoft.com/office/drawing/2014/main" id="{01FED42A-2981-45C3-BBAF-031948C8B325}"/>
              </a:ext>
            </a:extLst>
          </p:cNvPr>
          <p:cNvSpPr/>
          <p:nvPr/>
        </p:nvSpPr>
        <p:spPr>
          <a:xfrm>
            <a:off x="2739070" y="6410081"/>
            <a:ext cx="5118742" cy="414344"/>
          </a:xfrm>
          <a:prstGeom prst="rect">
            <a:avLst/>
          </a:prstGeom>
        </p:spPr>
        <p:txBody>
          <a:bodyPr wrap="square">
            <a:spAutoFit/>
          </a:bodyPr>
          <a:lstStyle/>
          <a:p>
            <a:pPr>
              <a:lnSpc>
                <a:spcPct val="107000"/>
              </a:lnSpc>
            </a:pPr>
            <a:r>
              <a:rPr lang="en-US" sz="1000" b="1" dirty="0" err="1">
                <a:latin typeface="+mj-lt"/>
                <a:ea typeface="Calibri" panose="020F0502020204030204" pitchFamily="34" charset="0"/>
                <a:cs typeface="Times New Roman" panose="02020603050405020304" pitchFamily="18" charset="0"/>
              </a:rPr>
              <a:t>MicroStructPy</a:t>
            </a:r>
            <a:r>
              <a:rPr lang="en-US" sz="1000" b="1" dirty="0">
                <a:latin typeface="+mj-lt"/>
                <a:ea typeface="Calibri" panose="020F0502020204030204" pitchFamily="34" charset="0"/>
                <a:cs typeface="Times New Roman" panose="02020603050405020304" pitchFamily="18" charset="0"/>
              </a:rPr>
              <a:t>: </a:t>
            </a:r>
            <a:r>
              <a:rPr lang="en-US" sz="1000" b="0" i="0" dirty="0">
                <a:solidFill>
                  <a:srgbClr val="24292E"/>
                </a:solidFill>
                <a:effectLst/>
                <a:latin typeface="-apple-system"/>
              </a:rPr>
              <a:t>K. A. Hart and J. J. </a:t>
            </a:r>
            <a:r>
              <a:rPr lang="en-US" sz="1000" b="0" i="0" dirty="0" err="1">
                <a:solidFill>
                  <a:srgbClr val="24292E"/>
                </a:solidFill>
                <a:effectLst/>
                <a:latin typeface="-apple-system"/>
              </a:rPr>
              <a:t>Rimoli</a:t>
            </a:r>
            <a:r>
              <a:rPr lang="en-US" sz="1000" b="0" i="0" dirty="0">
                <a:solidFill>
                  <a:srgbClr val="24292E"/>
                </a:solidFill>
                <a:effectLst/>
                <a:latin typeface="-apple-system"/>
              </a:rPr>
              <a:t>, </a:t>
            </a:r>
            <a:r>
              <a:rPr lang="en-US" sz="1000" b="0" i="1" dirty="0">
                <a:solidFill>
                  <a:srgbClr val="24292E"/>
                </a:solidFill>
                <a:effectLst/>
                <a:latin typeface="-apple-system"/>
              </a:rPr>
              <a:t>Computer Methods in Applied Mechanics and Engineering</a:t>
            </a:r>
            <a:r>
              <a:rPr lang="en-US" sz="1000" b="0" i="0" dirty="0">
                <a:solidFill>
                  <a:srgbClr val="24292E"/>
                </a:solidFill>
                <a:effectLst/>
                <a:latin typeface="-apple-system"/>
              </a:rPr>
              <a:t>, 370 (2020), pp. 113242. </a:t>
            </a:r>
            <a:endParaRPr lang="en-US" sz="1000" dirty="0">
              <a:latin typeface="+mj-lt"/>
              <a:ea typeface="Calibri" panose="020F0502020204030204" pitchFamily="34" charset="0"/>
              <a:cs typeface="Times New Roman" panose="02020603050405020304" pitchFamily="18" charset="0"/>
            </a:endParaRPr>
          </a:p>
        </p:txBody>
      </p:sp>
      <p:pic>
        <p:nvPicPr>
          <p:cNvPr id="8" name="Picture 7" descr="A picture containing game&#10;&#10;Description automatically generated">
            <a:extLst>
              <a:ext uri="{FF2B5EF4-FFF2-40B4-BE49-F238E27FC236}">
                <a16:creationId xmlns:a16="http://schemas.microsoft.com/office/drawing/2014/main" id="{E432B113-D159-4C10-8D58-833054CAE00F}"/>
              </a:ext>
            </a:extLst>
          </p:cNvPr>
          <p:cNvPicPr>
            <a:picLocks noChangeAspect="1"/>
          </p:cNvPicPr>
          <p:nvPr/>
        </p:nvPicPr>
        <p:blipFill>
          <a:blip r:embed="rId3"/>
          <a:stretch>
            <a:fillRect/>
          </a:stretch>
        </p:blipFill>
        <p:spPr>
          <a:xfrm>
            <a:off x="1651910" y="1317284"/>
            <a:ext cx="2564505" cy="2327449"/>
          </a:xfrm>
          <a:prstGeom prst="rect">
            <a:avLst/>
          </a:prstGeom>
        </p:spPr>
      </p:pic>
      <p:sp>
        <p:nvSpPr>
          <p:cNvPr id="9" name="Arrow: Right 8">
            <a:extLst>
              <a:ext uri="{FF2B5EF4-FFF2-40B4-BE49-F238E27FC236}">
                <a16:creationId xmlns:a16="http://schemas.microsoft.com/office/drawing/2014/main" id="{D7FFF181-6530-43A5-BEA7-70530B747B0B}"/>
              </a:ext>
            </a:extLst>
          </p:cNvPr>
          <p:cNvSpPr/>
          <p:nvPr/>
        </p:nvSpPr>
        <p:spPr bwMode="auto">
          <a:xfrm rot="5400000">
            <a:off x="590171" y="3637387"/>
            <a:ext cx="894304" cy="414344"/>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TextBox 9">
            <a:extLst>
              <a:ext uri="{FF2B5EF4-FFF2-40B4-BE49-F238E27FC236}">
                <a16:creationId xmlns:a16="http://schemas.microsoft.com/office/drawing/2014/main" id="{6961AB40-D816-4B9C-99D5-130BE680CF3C}"/>
              </a:ext>
            </a:extLst>
          </p:cNvPr>
          <p:cNvSpPr txBox="1"/>
          <p:nvPr/>
        </p:nvSpPr>
        <p:spPr>
          <a:xfrm>
            <a:off x="52491" y="1880847"/>
            <a:ext cx="1839074" cy="1200329"/>
          </a:xfrm>
          <a:prstGeom prst="rect">
            <a:avLst/>
          </a:prstGeom>
          <a:noFill/>
        </p:spPr>
        <p:txBody>
          <a:bodyPr wrap="square" rtlCol="0">
            <a:spAutoFit/>
          </a:bodyPr>
          <a:lstStyle/>
          <a:p>
            <a:r>
              <a:rPr lang="en-US" dirty="0"/>
              <a:t>Creation of polygon mesh </a:t>
            </a:r>
          </a:p>
          <a:p>
            <a:r>
              <a:rPr lang="en-US" dirty="0"/>
              <a:t>using </a:t>
            </a:r>
            <a:r>
              <a:rPr lang="en-US" dirty="0" err="1"/>
              <a:t>MicroStructPy</a:t>
            </a:r>
            <a:endParaRPr lang="en-US" dirty="0"/>
          </a:p>
        </p:txBody>
      </p:sp>
      <p:pic>
        <p:nvPicPr>
          <p:cNvPr id="5" name="Picture 4">
            <a:extLst>
              <a:ext uri="{FF2B5EF4-FFF2-40B4-BE49-F238E27FC236}">
                <a16:creationId xmlns:a16="http://schemas.microsoft.com/office/drawing/2014/main" id="{200A9B27-31AA-4059-8CC4-93AEB357E0F9}"/>
              </a:ext>
            </a:extLst>
          </p:cNvPr>
          <p:cNvPicPr>
            <a:picLocks noChangeAspect="1"/>
          </p:cNvPicPr>
          <p:nvPr/>
        </p:nvPicPr>
        <p:blipFill>
          <a:blip r:embed="rId4"/>
          <a:stretch>
            <a:fillRect/>
          </a:stretch>
        </p:blipFill>
        <p:spPr>
          <a:xfrm>
            <a:off x="6570129" y="1457652"/>
            <a:ext cx="2573871" cy="2389247"/>
          </a:xfrm>
          <a:prstGeom prst="rect">
            <a:avLst/>
          </a:prstGeom>
        </p:spPr>
      </p:pic>
      <p:sp>
        <p:nvSpPr>
          <p:cNvPr id="7" name="TextBox 6">
            <a:extLst>
              <a:ext uri="{FF2B5EF4-FFF2-40B4-BE49-F238E27FC236}">
                <a16:creationId xmlns:a16="http://schemas.microsoft.com/office/drawing/2014/main" id="{889DE3AA-E3D4-480F-AE0A-4CA568641622}"/>
              </a:ext>
            </a:extLst>
          </p:cNvPr>
          <p:cNvSpPr txBox="1"/>
          <p:nvPr/>
        </p:nvSpPr>
        <p:spPr>
          <a:xfrm>
            <a:off x="5018919" y="4587003"/>
            <a:ext cx="1915638" cy="923330"/>
          </a:xfrm>
          <a:prstGeom prst="rect">
            <a:avLst/>
          </a:prstGeom>
          <a:noFill/>
        </p:spPr>
        <p:txBody>
          <a:bodyPr wrap="square" rtlCol="0">
            <a:spAutoFit/>
          </a:bodyPr>
          <a:lstStyle/>
          <a:p>
            <a:r>
              <a:rPr lang="en-US" dirty="0"/>
              <a:t>Use an </a:t>
            </a:r>
            <a:r>
              <a:rPr lang="en-US" dirty="0" err="1"/>
              <a:t>isosurface</a:t>
            </a:r>
            <a:r>
              <a:rPr lang="en-US" dirty="0"/>
              <a:t> to define grain boundaries</a:t>
            </a:r>
          </a:p>
        </p:txBody>
      </p:sp>
      <p:pic>
        <p:nvPicPr>
          <p:cNvPr id="13" name="Picture 12">
            <a:extLst>
              <a:ext uri="{FF2B5EF4-FFF2-40B4-BE49-F238E27FC236}">
                <a16:creationId xmlns:a16="http://schemas.microsoft.com/office/drawing/2014/main" id="{5017E840-E288-443B-90B8-0A3DBCA75101}"/>
              </a:ext>
            </a:extLst>
          </p:cNvPr>
          <p:cNvPicPr>
            <a:picLocks noChangeAspect="1"/>
          </p:cNvPicPr>
          <p:nvPr/>
        </p:nvPicPr>
        <p:blipFill>
          <a:blip r:embed="rId5"/>
          <a:stretch>
            <a:fillRect/>
          </a:stretch>
        </p:blipFill>
        <p:spPr>
          <a:xfrm>
            <a:off x="1801506" y="3991324"/>
            <a:ext cx="2307367" cy="2237262"/>
          </a:xfrm>
          <a:prstGeom prst="rect">
            <a:avLst/>
          </a:prstGeom>
        </p:spPr>
      </p:pic>
      <p:pic>
        <p:nvPicPr>
          <p:cNvPr id="14" name="Picture 13">
            <a:extLst>
              <a:ext uri="{FF2B5EF4-FFF2-40B4-BE49-F238E27FC236}">
                <a16:creationId xmlns:a16="http://schemas.microsoft.com/office/drawing/2014/main" id="{B11B7EEC-ABC7-427B-8E8F-A7C03362A1FA}"/>
              </a:ext>
            </a:extLst>
          </p:cNvPr>
          <p:cNvPicPr>
            <a:picLocks noChangeAspect="1"/>
          </p:cNvPicPr>
          <p:nvPr/>
        </p:nvPicPr>
        <p:blipFill>
          <a:blip r:embed="rId6"/>
          <a:stretch>
            <a:fillRect/>
          </a:stretch>
        </p:blipFill>
        <p:spPr>
          <a:xfrm>
            <a:off x="6835193" y="3991324"/>
            <a:ext cx="2176590" cy="2129907"/>
          </a:xfrm>
          <a:prstGeom prst="rect">
            <a:avLst/>
          </a:prstGeom>
        </p:spPr>
      </p:pic>
      <p:sp>
        <p:nvSpPr>
          <p:cNvPr id="16" name="TextBox 15">
            <a:extLst>
              <a:ext uri="{FF2B5EF4-FFF2-40B4-BE49-F238E27FC236}">
                <a16:creationId xmlns:a16="http://schemas.microsoft.com/office/drawing/2014/main" id="{E8645714-01C1-482F-A169-9C870D411CF4}"/>
              </a:ext>
            </a:extLst>
          </p:cNvPr>
          <p:cNvSpPr txBox="1"/>
          <p:nvPr/>
        </p:nvSpPr>
        <p:spPr>
          <a:xfrm>
            <a:off x="0" y="4734876"/>
            <a:ext cx="1990098" cy="646331"/>
          </a:xfrm>
          <a:prstGeom prst="rect">
            <a:avLst/>
          </a:prstGeom>
          <a:noFill/>
        </p:spPr>
        <p:txBody>
          <a:bodyPr wrap="square" rtlCol="0">
            <a:spAutoFit/>
          </a:bodyPr>
          <a:lstStyle/>
          <a:p>
            <a:r>
              <a:rPr lang="en-US" dirty="0"/>
              <a:t>Generate distance field using </a:t>
            </a:r>
            <a:r>
              <a:rPr lang="en-US" dirty="0" err="1"/>
              <a:t>Axom</a:t>
            </a:r>
            <a:endParaRPr lang="en-US" dirty="0"/>
          </a:p>
        </p:txBody>
      </p:sp>
      <p:sp>
        <p:nvSpPr>
          <p:cNvPr id="3" name="TextBox 2">
            <a:extLst>
              <a:ext uri="{FF2B5EF4-FFF2-40B4-BE49-F238E27FC236}">
                <a16:creationId xmlns:a16="http://schemas.microsoft.com/office/drawing/2014/main" id="{02E2A645-6067-493A-B986-ED9C8FB47151}"/>
              </a:ext>
            </a:extLst>
          </p:cNvPr>
          <p:cNvSpPr txBox="1"/>
          <p:nvPr/>
        </p:nvSpPr>
        <p:spPr>
          <a:xfrm>
            <a:off x="4654490" y="2118939"/>
            <a:ext cx="1915639" cy="923330"/>
          </a:xfrm>
          <a:prstGeom prst="rect">
            <a:avLst/>
          </a:prstGeom>
          <a:noFill/>
        </p:spPr>
        <p:txBody>
          <a:bodyPr wrap="square" rtlCol="0">
            <a:spAutoFit/>
          </a:bodyPr>
          <a:lstStyle/>
          <a:p>
            <a:r>
              <a:rPr lang="en-US" dirty="0"/>
              <a:t>Generate initial density for MARBL using </a:t>
            </a:r>
            <a:r>
              <a:rPr lang="en-US" dirty="0" err="1"/>
              <a:t>Axom</a:t>
            </a:r>
            <a:endParaRPr lang="en-US" dirty="0"/>
          </a:p>
        </p:txBody>
      </p:sp>
      <p:sp>
        <p:nvSpPr>
          <p:cNvPr id="22" name="Arrow: Right 21">
            <a:extLst>
              <a:ext uri="{FF2B5EF4-FFF2-40B4-BE49-F238E27FC236}">
                <a16:creationId xmlns:a16="http://schemas.microsoft.com/office/drawing/2014/main" id="{5710D38F-960D-4D77-94BA-F4D1BBFF1CD7}"/>
              </a:ext>
            </a:extLst>
          </p:cNvPr>
          <p:cNvSpPr/>
          <p:nvPr/>
        </p:nvSpPr>
        <p:spPr bwMode="auto">
          <a:xfrm>
            <a:off x="4098969" y="4849105"/>
            <a:ext cx="853591" cy="414344"/>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Arrow: Right 23">
            <a:extLst>
              <a:ext uri="{FF2B5EF4-FFF2-40B4-BE49-F238E27FC236}">
                <a16:creationId xmlns:a16="http://schemas.microsoft.com/office/drawing/2014/main" id="{9C66FC70-F8E9-4444-8D77-E7D97516F753}"/>
              </a:ext>
            </a:extLst>
          </p:cNvPr>
          <p:cNvSpPr/>
          <p:nvPr/>
        </p:nvSpPr>
        <p:spPr bwMode="auto">
          <a:xfrm rot="16200000">
            <a:off x="5322414" y="3582309"/>
            <a:ext cx="894304" cy="414344"/>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81204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16" grpId="0"/>
      <p:bldP spid="3" grpId="0"/>
      <p:bldP spid="22"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38D3-93FD-4EC1-96FC-5C49D7DAF6B7}"/>
              </a:ext>
            </a:extLst>
          </p:cNvPr>
          <p:cNvSpPr>
            <a:spLocks noGrp="1"/>
          </p:cNvSpPr>
          <p:nvPr>
            <p:ph type="title"/>
          </p:nvPr>
        </p:nvSpPr>
        <p:spPr/>
        <p:txBody>
          <a:bodyPr/>
          <a:lstStyle/>
          <a:p>
            <a:r>
              <a:rPr lang="en-US" dirty="0"/>
              <a:t>The presence of the microstructure has a clear impact on the dynamics of the shock </a:t>
            </a:r>
          </a:p>
        </p:txBody>
      </p:sp>
      <p:pic>
        <p:nvPicPr>
          <p:cNvPr id="15" name="3d-no-micro-side-on">
            <a:hlinkClick r:id="" action="ppaction://media"/>
            <a:extLst>
              <a:ext uri="{FF2B5EF4-FFF2-40B4-BE49-F238E27FC236}">
                <a16:creationId xmlns:a16="http://schemas.microsoft.com/office/drawing/2014/main" id="{4B7039D5-07BA-467B-96FE-23AA40AA47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55091"/>
          <a:stretch/>
        </p:blipFill>
        <p:spPr>
          <a:xfrm>
            <a:off x="2276037" y="1455407"/>
            <a:ext cx="6099175" cy="2263690"/>
          </a:xfrm>
          <a:prstGeom prst="rect">
            <a:avLst/>
          </a:prstGeom>
        </p:spPr>
      </p:pic>
      <p:sp>
        <p:nvSpPr>
          <p:cNvPr id="19" name="TextBox 18">
            <a:extLst>
              <a:ext uri="{FF2B5EF4-FFF2-40B4-BE49-F238E27FC236}">
                <a16:creationId xmlns:a16="http://schemas.microsoft.com/office/drawing/2014/main" id="{B83A1529-F32F-4CD3-AE3F-C4B645B13932}"/>
              </a:ext>
            </a:extLst>
          </p:cNvPr>
          <p:cNvSpPr txBox="1"/>
          <p:nvPr/>
        </p:nvSpPr>
        <p:spPr>
          <a:xfrm>
            <a:off x="453301" y="2101428"/>
            <a:ext cx="1314085" cy="369332"/>
          </a:xfrm>
          <a:prstGeom prst="rect">
            <a:avLst/>
          </a:prstGeom>
          <a:noFill/>
        </p:spPr>
        <p:txBody>
          <a:bodyPr wrap="square" rtlCol="0">
            <a:spAutoFit/>
          </a:bodyPr>
          <a:lstStyle/>
          <a:p>
            <a:pPr algn="ctr"/>
            <a:r>
              <a:rPr lang="en-US" b="1" dirty="0"/>
              <a:t>Nominal</a:t>
            </a:r>
          </a:p>
        </p:txBody>
      </p:sp>
      <p:sp>
        <p:nvSpPr>
          <p:cNvPr id="21" name="TextBox 20">
            <a:extLst>
              <a:ext uri="{FF2B5EF4-FFF2-40B4-BE49-F238E27FC236}">
                <a16:creationId xmlns:a16="http://schemas.microsoft.com/office/drawing/2014/main" id="{6BE89A72-4746-4A6B-95A1-620F687505A9}"/>
              </a:ext>
            </a:extLst>
          </p:cNvPr>
          <p:cNvSpPr txBox="1"/>
          <p:nvPr/>
        </p:nvSpPr>
        <p:spPr>
          <a:xfrm>
            <a:off x="251210" y="4760044"/>
            <a:ext cx="1718267" cy="369332"/>
          </a:xfrm>
          <a:prstGeom prst="rect">
            <a:avLst/>
          </a:prstGeom>
          <a:noFill/>
        </p:spPr>
        <p:txBody>
          <a:bodyPr wrap="square" rtlCol="0">
            <a:spAutoFit/>
          </a:bodyPr>
          <a:lstStyle/>
          <a:p>
            <a:pPr algn="ctr"/>
            <a:r>
              <a:rPr lang="en-US" b="1" dirty="0"/>
              <a:t>Microstructure</a:t>
            </a:r>
          </a:p>
        </p:txBody>
      </p:sp>
      <p:pic>
        <p:nvPicPr>
          <p:cNvPr id="5" name="3d-micro-30-micron-side-on-limit-3">
            <a:hlinkClick r:id="" action="ppaction://media"/>
            <a:extLst>
              <a:ext uri="{FF2B5EF4-FFF2-40B4-BE49-F238E27FC236}">
                <a16:creationId xmlns:a16="http://schemas.microsoft.com/office/drawing/2014/main" id="{ED69EF2E-C99C-4A8F-AAD9-C5F14CB278F2}"/>
              </a:ext>
            </a:extLst>
          </p:cNvPr>
          <p:cNvPicPr>
            <a:picLocks noGrp="1" noChangeAspect="1"/>
          </p:cNvPicPr>
          <p:nvPr>
            <p:ph idx="10"/>
            <a:videoFile r:link="rId4"/>
            <p:extLst>
              <p:ext uri="{DAA4B4D4-6D71-4841-9C94-3DE7FCFB9230}">
                <p14:media xmlns:p14="http://schemas.microsoft.com/office/powerpoint/2010/main" r:embed="rId3"/>
              </p:ext>
            </p:extLst>
          </p:nvPr>
        </p:nvPicPr>
        <p:blipFill rotWithShape="1">
          <a:blip r:embed="rId8"/>
          <a:srcRect t="54963"/>
          <a:stretch/>
        </p:blipFill>
        <p:spPr>
          <a:xfrm>
            <a:off x="2276037" y="3997531"/>
            <a:ext cx="6082092" cy="2263689"/>
          </a:xfrm>
        </p:spPr>
      </p:pic>
      <p:sp>
        <p:nvSpPr>
          <p:cNvPr id="4" name="Rectangle 3">
            <a:extLst>
              <a:ext uri="{FF2B5EF4-FFF2-40B4-BE49-F238E27FC236}">
                <a16:creationId xmlns:a16="http://schemas.microsoft.com/office/drawing/2014/main" id="{ACA9C75A-412E-4BB2-869E-8138F1D299D1}"/>
              </a:ext>
            </a:extLst>
          </p:cNvPr>
          <p:cNvSpPr/>
          <p:nvPr/>
        </p:nvSpPr>
        <p:spPr>
          <a:xfrm>
            <a:off x="2823585" y="6513022"/>
            <a:ext cx="5118742" cy="249684"/>
          </a:xfrm>
          <a:prstGeom prst="rect">
            <a:avLst/>
          </a:prstGeom>
        </p:spPr>
        <p:txBody>
          <a:bodyPr wrap="square">
            <a:spAutoFit/>
          </a:bodyPr>
          <a:lstStyle/>
          <a:p>
            <a:pPr>
              <a:lnSpc>
                <a:spcPct val="107000"/>
              </a:lnSpc>
            </a:pPr>
            <a:r>
              <a:rPr lang="en-US" sz="1000" dirty="0">
                <a:latin typeface="+mj-lt"/>
                <a:ea typeface="Calibri" panose="020F0502020204030204" pitchFamily="34" charset="0"/>
                <a:cs typeface="Times New Roman" panose="02020603050405020304" pitchFamily="18" charset="0"/>
              </a:rPr>
              <a:t>* These are both 3D MARBL simulations viewed from the side</a:t>
            </a:r>
          </a:p>
        </p:txBody>
      </p:sp>
    </p:spTree>
    <p:extLst>
      <p:ext uri="{BB962C8B-B14F-4D97-AF65-F5344CB8AC3E}">
        <p14:creationId xmlns:p14="http://schemas.microsoft.com/office/powerpoint/2010/main" val="274874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38D3-93FD-4EC1-96FC-5C49D7DAF6B7}"/>
              </a:ext>
            </a:extLst>
          </p:cNvPr>
          <p:cNvSpPr>
            <a:spLocks noGrp="1"/>
          </p:cNvSpPr>
          <p:nvPr>
            <p:ph type="title"/>
          </p:nvPr>
        </p:nvSpPr>
        <p:spPr/>
        <p:txBody>
          <a:bodyPr/>
          <a:lstStyle/>
          <a:p>
            <a:r>
              <a:rPr lang="en-US" dirty="0"/>
              <a:t>The presence of the microstructure has a clear impact on the dynamics of the shock </a:t>
            </a:r>
          </a:p>
        </p:txBody>
      </p:sp>
      <p:pic>
        <p:nvPicPr>
          <p:cNvPr id="17" name="adapt-30-micron-isovolume">
            <a:hlinkClick r:id="" action="ppaction://media"/>
            <a:extLst>
              <a:ext uri="{FF2B5EF4-FFF2-40B4-BE49-F238E27FC236}">
                <a16:creationId xmlns:a16="http://schemas.microsoft.com/office/drawing/2014/main" id="{F711CA2B-7B2D-4482-83DA-7EDC37D9FB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03375" y="1441450"/>
            <a:ext cx="5937250" cy="4906963"/>
          </a:xfrm>
        </p:spPr>
      </p:pic>
    </p:spTree>
    <p:extLst>
      <p:ext uri="{BB962C8B-B14F-4D97-AF65-F5344CB8AC3E}">
        <p14:creationId xmlns:p14="http://schemas.microsoft.com/office/powerpoint/2010/main" val="71565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1759-BD43-4FDF-8630-0AF5F3F7A209}"/>
              </a:ext>
            </a:extLst>
          </p:cNvPr>
          <p:cNvSpPr>
            <a:spLocks noGrp="1"/>
          </p:cNvSpPr>
          <p:nvPr>
            <p:ph type="title"/>
          </p:nvPr>
        </p:nvSpPr>
        <p:spPr/>
        <p:txBody>
          <a:bodyPr/>
          <a:lstStyle/>
          <a:p>
            <a:r>
              <a:rPr lang="en-US" dirty="0"/>
              <a:t>Outline for Today </a:t>
            </a:r>
          </a:p>
        </p:txBody>
      </p:sp>
      <p:graphicFrame>
        <p:nvGraphicFramePr>
          <p:cNvPr id="3" name="Diagram 2">
            <a:extLst>
              <a:ext uri="{FF2B5EF4-FFF2-40B4-BE49-F238E27FC236}">
                <a16:creationId xmlns:a16="http://schemas.microsoft.com/office/drawing/2014/main" id="{DF6DC209-CF1B-47A8-9362-488E28F23E44}"/>
              </a:ext>
            </a:extLst>
          </p:cNvPr>
          <p:cNvGraphicFramePr/>
          <p:nvPr>
            <p:extLst>
              <p:ext uri="{D42A27DB-BD31-4B8C-83A1-F6EECF244321}">
                <p14:modId xmlns:p14="http://schemas.microsoft.com/office/powerpoint/2010/main" val="2509486557"/>
              </p:ext>
            </p:extLst>
          </p:nvPr>
        </p:nvGraphicFramePr>
        <p:xfrm>
          <a:off x="-532563" y="1657978"/>
          <a:ext cx="9887578" cy="4064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116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8A93-31BE-4A0F-9456-B7888B4D9E7B}"/>
              </a:ext>
            </a:extLst>
          </p:cNvPr>
          <p:cNvSpPr>
            <a:spLocks noGrp="1"/>
          </p:cNvSpPr>
          <p:nvPr>
            <p:ph type="title"/>
          </p:nvPr>
        </p:nvSpPr>
        <p:spPr/>
        <p:txBody>
          <a:bodyPr/>
          <a:lstStyle/>
          <a:p>
            <a:r>
              <a:rPr lang="en-US" sz="3100" dirty="0"/>
              <a:t>Visualizing the shock front gives insight into how the microstructure affects shock propagation</a:t>
            </a:r>
          </a:p>
        </p:txBody>
      </p:sp>
      <p:sp>
        <p:nvSpPr>
          <p:cNvPr id="17" name="TextBox 16">
            <a:extLst>
              <a:ext uri="{FF2B5EF4-FFF2-40B4-BE49-F238E27FC236}">
                <a16:creationId xmlns:a16="http://schemas.microsoft.com/office/drawing/2014/main" id="{33B72BED-FB09-4718-A6FB-E2E97AE19004}"/>
              </a:ext>
            </a:extLst>
          </p:cNvPr>
          <p:cNvSpPr txBox="1"/>
          <p:nvPr/>
        </p:nvSpPr>
        <p:spPr>
          <a:xfrm>
            <a:off x="1218143" y="1592025"/>
            <a:ext cx="3210885" cy="646331"/>
          </a:xfrm>
          <a:prstGeom prst="rect">
            <a:avLst/>
          </a:prstGeom>
          <a:noFill/>
        </p:spPr>
        <p:txBody>
          <a:bodyPr wrap="square" rtlCol="0">
            <a:spAutoFit/>
          </a:bodyPr>
          <a:lstStyle/>
          <a:p>
            <a:pPr algn="ctr"/>
            <a:r>
              <a:rPr lang="en-US" dirty="0"/>
              <a:t>Relative velocity at the shock front 1 ns after breakout </a:t>
            </a:r>
          </a:p>
        </p:txBody>
      </p:sp>
      <p:pic>
        <p:nvPicPr>
          <p:cNvPr id="21" name="Content Placeholder 20" descr="A close up of a piece of paper&#10;&#10;Description automatically generated">
            <a:extLst>
              <a:ext uri="{FF2B5EF4-FFF2-40B4-BE49-F238E27FC236}">
                <a16:creationId xmlns:a16="http://schemas.microsoft.com/office/drawing/2014/main" id="{BCBC922E-9A3B-465E-A896-97D48AC8437F}"/>
              </a:ext>
            </a:extLst>
          </p:cNvPr>
          <p:cNvPicPr>
            <a:picLocks noGrp="1" noChangeAspect="1"/>
          </p:cNvPicPr>
          <p:nvPr>
            <p:ph idx="10"/>
          </p:nvPr>
        </p:nvPicPr>
        <p:blipFill rotWithShape="1">
          <a:blip r:embed="rId3"/>
          <a:srcRect r="11596"/>
          <a:stretch/>
        </p:blipFill>
        <p:spPr>
          <a:xfrm>
            <a:off x="4714974" y="2159567"/>
            <a:ext cx="4303807" cy="4022089"/>
          </a:xfrm>
        </p:spPr>
      </p:pic>
      <p:sp>
        <p:nvSpPr>
          <p:cNvPr id="24" name="TextBox 23">
            <a:extLst>
              <a:ext uri="{FF2B5EF4-FFF2-40B4-BE49-F238E27FC236}">
                <a16:creationId xmlns:a16="http://schemas.microsoft.com/office/drawing/2014/main" id="{F0A1C208-EF17-4F53-8634-B46B99126684}"/>
              </a:ext>
            </a:extLst>
          </p:cNvPr>
          <p:cNvSpPr txBox="1"/>
          <p:nvPr/>
        </p:nvSpPr>
        <p:spPr>
          <a:xfrm>
            <a:off x="5745310" y="1592025"/>
            <a:ext cx="3210885" cy="646331"/>
          </a:xfrm>
          <a:prstGeom prst="rect">
            <a:avLst/>
          </a:prstGeom>
          <a:noFill/>
        </p:spPr>
        <p:txBody>
          <a:bodyPr wrap="square" rtlCol="0">
            <a:spAutoFit/>
          </a:bodyPr>
          <a:lstStyle/>
          <a:p>
            <a:pPr algn="ctr"/>
            <a:r>
              <a:rPr lang="en-US" dirty="0"/>
              <a:t>Relative velocity at the shock </a:t>
            </a:r>
            <a:r>
              <a:rPr lang="en-US"/>
              <a:t>front 2 </a:t>
            </a:r>
            <a:r>
              <a:rPr lang="en-US" dirty="0"/>
              <a:t>ns after breakout </a:t>
            </a:r>
          </a:p>
        </p:txBody>
      </p:sp>
      <p:pic>
        <p:nvPicPr>
          <p:cNvPr id="4" name="Picture 3" descr="A screenshot of a cell phone&#10;&#10;Description automatically generated">
            <a:extLst>
              <a:ext uri="{FF2B5EF4-FFF2-40B4-BE49-F238E27FC236}">
                <a16:creationId xmlns:a16="http://schemas.microsoft.com/office/drawing/2014/main" id="{7A05B6EB-9690-417E-B2A1-C9E44DC74A04}"/>
              </a:ext>
            </a:extLst>
          </p:cNvPr>
          <p:cNvPicPr>
            <a:picLocks noChangeAspect="1"/>
          </p:cNvPicPr>
          <p:nvPr/>
        </p:nvPicPr>
        <p:blipFill rotWithShape="1">
          <a:blip r:embed="rId4"/>
          <a:srcRect r="12435"/>
          <a:stretch/>
        </p:blipFill>
        <p:spPr>
          <a:xfrm>
            <a:off x="77923" y="2159566"/>
            <a:ext cx="4262972" cy="4022089"/>
          </a:xfrm>
          <a:prstGeom prst="rect">
            <a:avLst/>
          </a:prstGeom>
        </p:spPr>
      </p:pic>
    </p:spTree>
    <p:extLst>
      <p:ext uri="{BB962C8B-B14F-4D97-AF65-F5344CB8AC3E}">
        <p14:creationId xmlns:p14="http://schemas.microsoft.com/office/powerpoint/2010/main" val="1636825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8A93-31BE-4A0F-9456-B7888B4D9E7B}"/>
              </a:ext>
            </a:extLst>
          </p:cNvPr>
          <p:cNvSpPr>
            <a:spLocks noGrp="1"/>
          </p:cNvSpPr>
          <p:nvPr>
            <p:ph type="title"/>
          </p:nvPr>
        </p:nvSpPr>
        <p:spPr/>
        <p:txBody>
          <a:bodyPr/>
          <a:lstStyle/>
          <a:p>
            <a:r>
              <a:rPr lang="en-US" sz="3100" dirty="0"/>
              <a:t>Ascent in-situ visualization provides us with quantitative information about the shock front</a:t>
            </a:r>
          </a:p>
        </p:txBody>
      </p:sp>
      <p:sp>
        <p:nvSpPr>
          <p:cNvPr id="17" name="TextBox 16">
            <a:extLst>
              <a:ext uri="{FF2B5EF4-FFF2-40B4-BE49-F238E27FC236}">
                <a16:creationId xmlns:a16="http://schemas.microsoft.com/office/drawing/2014/main" id="{33B72BED-FB09-4718-A6FB-E2E97AE19004}"/>
              </a:ext>
            </a:extLst>
          </p:cNvPr>
          <p:cNvSpPr txBox="1"/>
          <p:nvPr/>
        </p:nvSpPr>
        <p:spPr>
          <a:xfrm>
            <a:off x="844070" y="1817817"/>
            <a:ext cx="3210885" cy="369332"/>
          </a:xfrm>
          <a:prstGeom prst="rect">
            <a:avLst/>
          </a:prstGeom>
          <a:noFill/>
        </p:spPr>
        <p:txBody>
          <a:bodyPr wrap="square" rtlCol="0">
            <a:spAutoFit/>
          </a:bodyPr>
          <a:lstStyle/>
          <a:p>
            <a:pPr algn="ctr"/>
            <a:r>
              <a:rPr lang="en-US" dirty="0"/>
              <a:t>Shock position</a:t>
            </a:r>
          </a:p>
        </p:txBody>
      </p:sp>
      <p:sp>
        <p:nvSpPr>
          <p:cNvPr id="24" name="TextBox 23">
            <a:extLst>
              <a:ext uri="{FF2B5EF4-FFF2-40B4-BE49-F238E27FC236}">
                <a16:creationId xmlns:a16="http://schemas.microsoft.com/office/drawing/2014/main" id="{F0A1C208-EF17-4F53-8634-B46B99126684}"/>
              </a:ext>
            </a:extLst>
          </p:cNvPr>
          <p:cNvSpPr txBox="1"/>
          <p:nvPr/>
        </p:nvSpPr>
        <p:spPr>
          <a:xfrm>
            <a:off x="5172554" y="1817817"/>
            <a:ext cx="3210885" cy="369332"/>
          </a:xfrm>
          <a:prstGeom prst="rect">
            <a:avLst/>
          </a:prstGeom>
          <a:noFill/>
        </p:spPr>
        <p:txBody>
          <a:bodyPr wrap="square" rtlCol="0">
            <a:spAutoFit/>
          </a:bodyPr>
          <a:lstStyle/>
          <a:p>
            <a:pPr algn="ctr"/>
            <a:r>
              <a:rPr lang="en-US" dirty="0"/>
              <a:t>RMS velocity of the shock front</a:t>
            </a:r>
          </a:p>
        </p:txBody>
      </p:sp>
      <p:pic>
        <p:nvPicPr>
          <p:cNvPr id="16" name="Content Placeholder 15" descr="A close up of a map&#10;&#10;Description automatically generated">
            <a:extLst>
              <a:ext uri="{FF2B5EF4-FFF2-40B4-BE49-F238E27FC236}">
                <a16:creationId xmlns:a16="http://schemas.microsoft.com/office/drawing/2014/main" id="{60BB913E-2201-4C33-BFC4-A732048089D7}"/>
              </a:ext>
            </a:extLst>
          </p:cNvPr>
          <p:cNvPicPr>
            <a:picLocks noGrp="1" noChangeAspect="1"/>
          </p:cNvPicPr>
          <p:nvPr>
            <p:ph idx="1"/>
          </p:nvPr>
        </p:nvPicPr>
        <p:blipFill rotWithShape="1">
          <a:blip r:embed="rId3"/>
          <a:srcRect t="6397"/>
          <a:stretch/>
        </p:blipFill>
        <p:spPr>
          <a:xfrm>
            <a:off x="465138" y="2187149"/>
            <a:ext cx="3968750" cy="3714892"/>
          </a:xfrm>
        </p:spPr>
      </p:pic>
      <p:pic>
        <p:nvPicPr>
          <p:cNvPr id="22" name="Content Placeholder 21" descr="A close up of text on a white background&#10;&#10;Description automatically generated">
            <a:extLst>
              <a:ext uri="{FF2B5EF4-FFF2-40B4-BE49-F238E27FC236}">
                <a16:creationId xmlns:a16="http://schemas.microsoft.com/office/drawing/2014/main" id="{EEB8267B-C97E-4ECA-8A30-746469428E8B}"/>
              </a:ext>
            </a:extLst>
          </p:cNvPr>
          <p:cNvPicPr>
            <a:picLocks noGrp="1" noChangeAspect="1"/>
          </p:cNvPicPr>
          <p:nvPr>
            <p:ph idx="10"/>
          </p:nvPr>
        </p:nvPicPr>
        <p:blipFill rotWithShape="1">
          <a:blip r:embed="rId4"/>
          <a:srcRect t="8507"/>
          <a:stretch/>
        </p:blipFill>
        <p:spPr>
          <a:xfrm>
            <a:off x="4718050" y="2270927"/>
            <a:ext cx="3968750" cy="3631114"/>
          </a:xfrm>
        </p:spPr>
      </p:pic>
    </p:spTree>
    <p:extLst>
      <p:ext uri="{BB962C8B-B14F-4D97-AF65-F5344CB8AC3E}">
        <p14:creationId xmlns:p14="http://schemas.microsoft.com/office/powerpoint/2010/main" val="30454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09AED4-21E2-490E-B898-D54C07BE84A4}"/>
              </a:ext>
            </a:extLst>
          </p:cNvPr>
          <p:cNvSpPr>
            <a:spLocks noGrp="1"/>
          </p:cNvSpPr>
          <p:nvPr>
            <p:ph idx="1"/>
          </p:nvPr>
        </p:nvSpPr>
        <p:spPr>
          <a:xfrm>
            <a:off x="457200" y="1301690"/>
            <a:ext cx="8229600" cy="3400939"/>
          </a:xfrm>
        </p:spPr>
        <p:txBody>
          <a:bodyPr>
            <a:normAutofit/>
          </a:bodyPr>
          <a:lstStyle/>
          <a:p>
            <a:r>
              <a:rPr lang="en-US" dirty="0"/>
              <a:t>Key takeaways</a:t>
            </a:r>
          </a:p>
          <a:p>
            <a:pPr lvl="1"/>
            <a:r>
              <a:rPr lang="en-US" dirty="0"/>
              <a:t>We’ve created a general workflow for embedding a specified microstructure into MARBL 3D rad-hydro simulations</a:t>
            </a:r>
          </a:p>
          <a:p>
            <a:pPr lvl="1"/>
            <a:r>
              <a:rPr lang="en-US" dirty="0"/>
              <a:t>Simulations demonstrate the potential microstructure has for seeding fluid instabilities</a:t>
            </a:r>
          </a:p>
          <a:p>
            <a:r>
              <a:rPr lang="en-US" dirty="0"/>
              <a:t>Future work </a:t>
            </a:r>
          </a:p>
          <a:p>
            <a:pPr lvl="1"/>
            <a:r>
              <a:rPr lang="en-US" dirty="0"/>
              <a:t>Better replicate experimental microstructures (i.e. smaller grain sizes and considering spatial gradients) </a:t>
            </a:r>
          </a:p>
          <a:p>
            <a:pPr lvl="1"/>
            <a:r>
              <a:rPr lang="en-US" dirty="0"/>
              <a:t>Minimize computational cost as the problem becomes increasingly multiscale due to the extremely fine grain structures</a:t>
            </a:r>
          </a:p>
          <a:p>
            <a:pPr lvl="1"/>
            <a:endParaRPr lang="en-US" dirty="0"/>
          </a:p>
          <a:p>
            <a:endParaRPr lang="en-US" dirty="0"/>
          </a:p>
        </p:txBody>
      </p:sp>
      <p:sp>
        <p:nvSpPr>
          <p:cNvPr id="3" name="Title 2">
            <a:extLst>
              <a:ext uri="{FF2B5EF4-FFF2-40B4-BE49-F238E27FC236}">
                <a16:creationId xmlns:a16="http://schemas.microsoft.com/office/drawing/2014/main" id="{89D3E438-4F40-4477-9631-8703622E7342}"/>
              </a:ext>
            </a:extLst>
          </p:cNvPr>
          <p:cNvSpPr>
            <a:spLocks noGrp="1"/>
          </p:cNvSpPr>
          <p:nvPr>
            <p:ph type="title"/>
          </p:nvPr>
        </p:nvSpPr>
        <p:spPr/>
        <p:txBody>
          <a:bodyPr/>
          <a:lstStyle/>
          <a:p>
            <a:r>
              <a:rPr lang="en-US" dirty="0"/>
              <a:t>Key takeaways and future work for Part II </a:t>
            </a:r>
          </a:p>
        </p:txBody>
      </p:sp>
      <p:pic>
        <p:nvPicPr>
          <p:cNvPr id="5" name="Picture 4">
            <a:extLst>
              <a:ext uri="{FF2B5EF4-FFF2-40B4-BE49-F238E27FC236}">
                <a16:creationId xmlns:a16="http://schemas.microsoft.com/office/drawing/2014/main" id="{D00011F3-6404-4ED2-B742-CD81D2EB41C0}"/>
              </a:ext>
            </a:extLst>
          </p:cNvPr>
          <p:cNvPicPr>
            <a:picLocks noChangeAspect="1"/>
          </p:cNvPicPr>
          <p:nvPr/>
        </p:nvPicPr>
        <p:blipFill rotWithShape="1">
          <a:blip r:embed="rId3"/>
          <a:srcRect t="23181" r="33587"/>
          <a:stretch/>
        </p:blipFill>
        <p:spPr>
          <a:xfrm>
            <a:off x="670618" y="5411086"/>
            <a:ext cx="4064776" cy="955437"/>
          </a:xfrm>
          <a:prstGeom prst="rect">
            <a:avLst/>
          </a:prstGeom>
        </p:spPr>
      </p:pic>
      <p:pic>
        <p:nvPicPr>
          <p:cNvPr id="4" name="Picture 3">
            <a:extLst>
              <a:ext uri="{FF2B5EF4-FFF2-40B4-BE49-F238E27FC236}">
                <a16:creationId xmlns:a16="http://schemas.microsoft.com/office/drawing/2014/main" id="{9468240F-190B-4BF5-AE5B-B81419F84FA4}"/>
              </a:ext>
            </a:extLst>
          </p:cNvPr>
          <p:cNvPicPr>
            <a:picLocks noChangeAspect="1"/>
          </p:cNvPicPr>
          <p:nvPr/>
        </p:nvPicPr>
        <p:blipFill>
          <a:blip r:embed="rId4"/>
          <a:stretch>
            <a:fillRect/>
          </a:stretch>
        </p:blipFill>
        <p:spPr>
          <a:xfrm rot="16200000">
            <a:off x="6375684" y="4418088"/>
            <a:ext cx="955437" cy="2794295"/>
          </a:xfrm>
          <a:prstGeom prst="rect">
            <a:avLst/>
          </a:prstGeom>
        </p:spPr>
      </p:pic>
      <p:sp>
        <p:nvSpPr>
          <p:cNvPr id="8" name="TextBox 7">
            <a:extLst>
              <a:ext uri="{FF2B5EF4-FFF2-40B4-BE49-F238E27FC236}">
                <a16:creationId xmlns:a16="http://schemas.microsoft.com/office/drawing/2014/main" id="{B2BA13A5-9C2A-4489-97F2-59298243A9C6}"/>
              </a:ext>
            </a:extLst>
          </p:cNvPr>
          <p:cNvSpPr txBox="1"/>
          <p:nvPr/>
        </p:nvSpPr>
        <p:spPr>
          <a:xfrm>
            <a:off x="2089056" y="4968344"/>
            <a:ext cx="1227900" cy="369332"/>
          </a:xfrm>
          <a:prstGeom prst="rect">
            <a:avLst/>
          </a:prstGeom>
          <a:noFill/>
        </p:spPr>
        <p:txBody>
          <a:bodyPr wrap="none" rtlCol="0">
            <a:spAutoFit/>
          </a:bodyPr>
          <a:lstStyle/>
          <a:p>
            <a:r>
              <a:rPr lang="en-US" dirty="0"/>
              <a:t>SEM Image</a:t>
            </a:r>
          </a:p>
        </p:txBody>
      </p:sp>
      <p:sp>
        <p:nvSpPr>
          <p:cNvPr id="10" name="TextBox 9">
            <a:extLst>
              <a:ext uri="{FF2B5EF4-FFF2-40B4-BE49-F238E27FC236}">
                <a16:creationId xmlns:a16="http://schemas.microsoft.com/office/drawing/2014/main" id="{FA6FC7CA-972D-4262-8210-8A1FFDDE012F}"/>
              </a:ext>
            </a:extLst>
          </p:cNvPr>
          <p:cNvSpPr txBox="1"/>
          <p:nvPr/>
        </p:nvSpPr>
        <p:spPr>
          <a:xfrm>
            <a:off x="5567212" y="4764755"/>
            <a:ext cx="2572379" cy="646331"/>
          </a:xfrm>
          <a:prstGeom prst="rect">
            <a:avLst/>
          </a:prstGeom>
          <a:noFill/>
        </p:spPr>
        <p:txBody>
          <a:bodyPr wrap="square" rtlCol="0">
            <a:spAutoFit/>
          </a:bodyPr>
          <a:lstStyle/>
          <a:p>
            <a:pPr algn="ctr"/>
            <a:r>
              <a:rPr lang="en-US" dirty="0"/>
              <a:t>Early results for simulated microstructure</a:t>
            </a:r>
          </a:p>
        </p:txBody>
      </p:sp>
    </p:spTree>
    <p:extLst>
      <p:ext uri="{BB962C8B-B14F-4D97-AF65-F5344CB8AC3E}">
        <p14:creationId xmlns:p14="http://schemas.microsoft.com/office/powerpoint/2010/main" val="285282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CEAC3D-5180-4925-BCB8-456F3FB9F785}"/>
              </a:ext>
            </a:extLst>
          </p:cNvPr>
          <p:cNvSpPr>
            <a:spLocks noGrp="1"/>
          </p:cNvSpPr>
          <p:nvPr>
            <p:ph idx="1"/>
          </p:nvPr>
        </p:nvSpPr>
        <p:spPr>
          <a:xfrm>
            <a:off x="457200" y="1441524"/>
            <a:ext cx="7099160" cy="4906889"/>
          </a:xfrm>
        </p:spPr>
        <p:txBody>
          <a:bodyPr/>
          <a:lstStyle/>
          <a:p>
            <a:r>
              <a:rPr lang="en-US" dirty="0"/>
              <a:t>The new multiphysics code MARBL is now at the stage where it can be used as a tool for scientific discovery </a:t>
            </a:r>
          </a:p>
          <a:p>
            <a:r>
              <a:rPr lang="en-US" dirty="0"/>
              <a:t>We’ve successfully used MARBL to model two high energy density experiments at Omega:</a:t>
            </a:r>
          </a:p>
        </p:txBody>
      </p:sp>
      <p:sp>
        <p:nvSpPr>
          <p:cNvPr id="3" name="Title 2">
            <a:extLst>
              <a:ext uri="{FF2B5EF4-FFF2-40B4-BE49-F238E27FC236}">
                <a16:creationId xmlns:a16="http://schemas.microsoft.com/office/drawing/2014/main" id="{A5F58389-AFA7-4E09-8F64-E78FABC235FD}"/>
              </a:ext>
            </a:extLst>
          </p:cNvPr>
          <p:cNvSpPr>
            <a:spLocks noGrp="1"/>
          </p:cNvSpPr>
          <p:nvPr>
            <p:ph type="title"/>
          </p:nvPr>
        </p:nvSpPr>
        <p:spPr/>
        <p:txBody>
          <a:bodyPr/>
          <a:lstStyle/>
          <a:p>
            <a:r>
              <a:rPr lang="en-US" dirty="0"/>
              <a:t>In conclusion </a:t>
            </a:r>
          </a:p>
        </p:txBody>
      </p:sp>
      <p:pic>
        <p:nvPicPr>
          <p:cNvPr id="5" name="Picture 4">
            <a:extLst>
              <a:ext uri="{FF2B5EF4-FFF2-40B4-BE49-F238E27FC236}">
                <a16:creationId xmlns:a16="http://schemas.microsoft.com/office/drawing/2014/main" id="{851FDADA-6180-4C3E-9302-AC8E73A416B3}"/>
              </a:ext>
            </a:extLst>
          </p:cNvPr>
          <p:cNvPicPr>
            <a:picLocks noChangeAspect="1"/>
          </p:cNvPicPr>
          <p:nvPr/>
        </p:nvPicPr>
        <p:blipFill>
          <a:blip r:embed="rId3"/>
          <a:stretch>
            <a:fillRect/>
          </a:stretch>
        </p:blipFill>
        <p:spPr>
          <a:xfrm>
            <a:off x="7455341" y="1336556"/>
            <a:ext cx="1688659" cy="1793266"/>
          </a:xfrm>
          <a:prstGeom prst="rect">
            <a:avLst/>
          </a:prstGeom>
        </p:spPr>
      </p:pic>
      <p:pic>
        <p:nvPicPr>
          <p:cNvPr id="9" name="Picture 8" descr="A picture containing game&#10;&#10;Description automatically generated">
            <a:extLst>
              <a:ext uri="{FF2B5EF4-FFF2-40B4-BE49-F238E27FC236}">
                <a16:creationId xmlns:a16="http://schemas.microsoft.com/office/drawing/2014/main" id="{1AB55358-86E9-449B-9C49-C287B5293203}"/>
              </a:ext>
            </a:extLst>
          </p:cNvPr>
          <p:cNvPicPr>
            <a:picLocks noChangeAspect="1"/>
          </p:cNvPicPr>
          <p:nvPr/>
        </p:nvPicPr>
        <p:blipFill>
          <a:blip r:embed="rId4"/>
          <a:stretch>
            <a:fillRect/>
          </a:stretch>
        </p:blipFill>
        <p:spPr>
          <a:xfrm>
            <a:off x="5270706" y="3959138"/>
            <a:ext cx="2564505" cy="2327449"/>
          </a:xfrm>
          <a:prstGeom prst="rect">
            <a:avLst/>
          </a:prstGeom>
        </p:spPr>
      </p:pic>
      <p:pic>
        <p:nvPicPr>
          <p:cNvPr id="11" name="Picture 10">
            <a:extLst>
              <a:ext uri="{FF2B5EF4-FFF2-40B4-BE49-F238E27FC236}">
                <a16:creationId xmlns:a16="http://schemas.microsoft.com/office/drawing/2014/main" id="{190EE5BF-A7C9-45DE-8D98-2C67AEDCA08B}"/>
              </a:ext>
            </a:extLst>
          </p:cNvPr>
          <p:cNvPicPr>
            <a:picLocks noChangeAspect="1"/>
          </p:cNvPicPr>
          <p:nvPr/>
        </p:nvPicPr>
        <p:blipFill>
          <a:blip r:embed="rId5"/>
          <a:stretch>
            <a:fillRect/>
          </a:stretch>
        </p:blipFill>
        <p:spPr>
          <a:xfrm>
            <a:off x="1772963" y="4131216"/>
            <a:ext cx="2181981" cy="2155371"/>
          </a:xfrm>
          <a:prstGeom prst="rect">
            <a:avLst/>
          </a:prstGeom>
        </p:spPr>
      </p:pic>
      <p:sp>
        <p:nvSpPr>
          <p:cNvPr id="12" name="Content Placeholder 1">
            <a:extLst>
              <a:ext uri="{FF2B5EF4-FFF2-40B4-BE49-F238E27FC236}">
                <a16:creationId xmlns:a16="http://schemas.microsoft.com/office/drawing/2014/main" id="{422EF239-1D9A-4CAA-9062-CC15C721F393}"/>
              </a:ext>
            </a:extLst>
          </p:cNvPr>
          <p:cNvSpPr txBox="1">
            <a:spLocks/>
          </p:cNvSpPr>
          <p:nvPr/>
        </p:nvSpPr>
        <p:spPr>
          <a:xfrm>
            <a:off x="457200" y="3234790"/>
            <a:ext cx="8455688" cy="4906889"/>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800100" lvl="1" indent="-457200" defTabSz="914400">
              <a:buFont typeface="+mj-lt"/>
              <a:buAutoNum type="arabicPeriod"/>
            </a:pPr>
            <a:r>
              <a:rPr lang="en-US" sz="2400" dirty="0"/>
              <a:t>Radiation Kelvin-Helmholtz instability in a Magnetic Field</a:t>
            </a:r>
          </a:p>
          <a:p>
            <a:pPr marL="800100" lvl="1" indent="-457200" defTabSz="914400">
              <a:buFont typeface="+mj-lt"/>
              <a:buAutoNum type="arabicPeriod"/>
            </a:pPr>
            <a:r>
              <a:rPr lang="en-US" sz="2400" dirty="0"/>
              <a:t>HDC microstructure seeding fluid instabilities </a:t>
            </a:r>
          </a:p>
        </p:txBody>
      </p:sp>
    </p:spTree>
    <p:extLst>
      <p:ext uri="{BB962C8B-B14F-4D97-AF65-F5344CB8AC3E}">
        <p14:creationId xmlns:p14="http://schemas.microsoft.com/office/powerpoint/2010/main" val="184611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99B576-D3DA-47B7-B000-1648406A9AF9}"/>
              </a:ext>
            </a:extLst>
          </p:cNvPr>
          <p:cNvSpPr>
            <a:spLocks noGrp="1"/>
          </p:cNvSpPr>
          <p:nvPr>
            <p:ph idx="1"/>
          </p:nvPr>
        </p:nvSpPr>
        <p:spPr/>
        <p:txBody>
          <a:bodyPr/>
          <a:lstStyle/>
          <a:p>
            <a:r>
              <a:rPr lang="en-US" dirty="0"/>
              <a:t>Mentor</a:t>
            </a:r>
          </a:p>
          <a:p>
            <a:pPr lvl="1"/>
            <a:r>
              <a:rPr lang="en-US" dirty="0"/>
              <a:t>Luc Peterson</a:t>
            </a:r>
          </a:p>
          <a:p>
            <a:pPr marL="342900" lvl="1" indent="0">
              <a:buNone/>
            </a:pPr>
            <a:endParaRPr lang="en-US" dirty="0"/>
          </a:p>
          <a:p>
            <a:r>
              <a:rPr lang="en-US" dirty="0"/>
              <a:t>LLNL Collaborators</a:t>
            </a:r>
          </a:p>
          <a:p>
            <a:pPr lvl="1"/>
            <a:r>
              <a:rPr lang="en-US" dirty="0"/>
              <a:t>Rob Rieben, Kenny Weiss, Matt Larsen, Dan White, Suzanne Ali</a:t>
            </a:r>
          </a:p>
          <a:p>
            <a:pPr marL="342900" lvl="1" indent="0">
              <a:buNone/>
            </a:pPr>
            <a:endParaRPr lang="en-US" dirty="0"/>
          </a:p>
          <a:p>
            <a:r>
              <a:rPr lang="en-US" dirty="0"/>
              <a:t>HEDP Program </a:t>
            </a:r>
          </a:p>
          <a:p>
            <a:pPr lvl="1"/>
            <a:r>
              <a:rPr lang="en-US" dirty="0"/>
              <a:t>Lee Ellison, Perry </a:t>
            </a:r>
            <a:r>
              <a:rPr lang="en-US" dirty="0" err="1"/>
              <a:t>Chodash</a:t>
            </a:r>
            <a:r>
              <a:rPr lang="en-US" dirty="0"/>
              <a:t>, Kim Rivera</a:t>
            </a:r>
          </a:p>
        </p:txBody>
      </p:sp>
      <p:sp>
        <p:nvSpPr>
          <p:cNvPr id="2" name="Title 1">
            <a:extLst>
              <a:ext uri="{FF2B5EF4-FFF2-40B4-BE49-F238E27FC236}">
                <a16:creationId xmlns:a16="http://schemas.microsoft.com/office/drawing/2014/main" id="{7165FC5F-2B91-415A-B477-02A98EDC5107}"/>
              </a:ext>
            </a:extLst>
          </p:cNvPr>
          <p:cNvSpPr>
            <a:spLocks noGrp="1"/>
          </p:cNvSpPr>
          <p:nvPr>
            <p:ph type="title"/>
          </p:nvPr>
        </p:nvSpPr>
        <p:spPr/>
        <p:txBody>
          <a:bodyPr/>
          <a:lstStyle/>
          <a:p>
            <a:r>
              <a:rPr lang="en-US" dirty="0"/>
              <a:t>Acknowledgements </a:t>
            </a:r>
          </a:p>
        </p:txBody>
      </p:sp>
    </p:spTree>
    <p:extLst>
      <p:ext uri="{BB962C8B-B14F-4D97-AF65-F5344CB8AC3E}">
        <p14:creationId xmlns:p14="http://schemas.microsoft.com/office/powerpoint/2010/main" val="4182254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4527171"/>
            <a:ext cx="4399351" cy="1569660"/>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
        <p:nvSpPr>
          <p:cNvPr id="3" name="TextBox 2">
            <a:extLst>
              <a:ext uri="{FF2B5EF4-FFF2-40B4-BE49-F238E27FC236}">
                <a16:creationId xmlns:a16="http://schemas.microsoft.com/office/drawing/2014/main" id="{9DA4A855-BA13-4A36-83FA-AEFB91D5514C}"/>
              </a:ext>
            </a:extLst>
          </p:cNvPr>
          <p:cNvSpPr txBox="1"/>
          <p:nvPr/>
        </p:nvSpPr>
        <p:spPr>
          <a:xfrm>
            <a:off x="683288" y="673240"/>
            <a:ext cx="2052357" cy="584775"/>
          </a:xfrm>
          <a:prstGeom prst="rect">
            <a:avLst/>
          </a:prstGeom>
          <a:noFill/>
        </p:spPr>
        <p:txBody>
          <a:bodyPr wrap="none" rtlCol="0">
            <a:spAutoFit/>
          </a:bodyPr>
          <a:lstStyle/>
          <a:p>
            <a:r>
              <a:rPr lang="en-US" sz="3200" dirty="0">
                <a:solidFill>
                  <a:schemeClr val="bg1"/>
                </a:solidFill>
              </a:rPr>
              <a:t>Questions?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A413-D7C5-47EE-8F21-5DCC034A61E3}"/>
              </a:ext>
            </a:extLst>
          </p:cNvPr>
          <p:cNvSpPr>
            <a:spLocks noGrp="1"/>
          </p:cNvSpPr>
          <p:nvPr>
            <p:ph type="title"/>
          </p:nvPr>
        </p:nvSpPr>
        <p:spPr/>
        <p:txBody>
          <a:bodyPr/>
          <a:lstStyle/>
          <a:p>
            <a:r>
              <a:rPr lang="en-US" dirty="0"/>
              <a:t>Extra slides</a:t>
            </a:r>
          </a:p>
        </p:txBody>
      </p:sp>
      <p:sp>
        <p:nvSpPr>
          <p:cNvPr id="3" name="Text Placeholder 2">
            <a:extLst>
              <a:ext uri="{FF2B5EF4-FFF2-40B4-BE49-F238E27FC236}">
                <a16:creationId xmlns:a16="http://schemas.microsoft.com/office/drawing/2014/main" id="{16DDE092-4BAA-4ACF-8307-D7854CE9C9D5}"/>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B2DDDC31-77A4-47BA-B505-AF21494A776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32855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8A93-31BE-4A0F-9456-B7888B4D9E7B}"/>
              </a:ext>
            </a:extLst>
          </p:cNvPr>
          <p:cNvSpPr>
            <a:spLocks noGrp="1"/>
          </p:cNvSpPr>
          <p:nvPr>
            <p:ph type="title"/>
          </p:nvPr>
        </p:nvSpPr>
        <p:spPr/>
        <p:txBody>
          <a:bodyPr/>
          <a:lstStyle/>
          <a:p>
            <a:r>
              <a:rPr lang="en-US" sz="3100" dirty="0"/>
              <a:t>Visualizing the shock front gives insight into how the microstructure affects shock propagation</a:t>
            </a:r>
          </a:p>
        </p:txBody>
      </p:sp>
      <p:sp>
        <p:nvSpPr>
          <p:cNvPr id="15" name="TextBox 14">
            <a:extLst>
              <a:ext uri="{FF2B5EF4-FFF2-40B4-BE49-F238E27FC236}">
                <a16:creationId xmlns:a16="http://schemas.microsoft.com/office/drawing/2014/main" id="{5C176584-5CBF-4923-B8BA-3E153C77DC6A}"/>
              </a:ext>
            </a:extLst>
          </p:cNvPr>
          <p:cNvSpPr txBox="1"/>
          <p:nvPr/>
        </p:nvSpPr>
        <p:spPr>
          <a:xfrm>
            <a:off x="2743200" y="6446130"/>
            <a:ext cx="5207000" cy="384721"/>
          </a:xfrm>
          <a:prstGeom prst="rect">
            <a:avLst/>
          </a:prstGeom>
          <a:noFill/>
        </p:spPr>
        <p:txBody>
          <a:bodyPr wrap="square" rtlCol="0">
            <a:spAutoFit/>
          </a:bodyPr>
          <a:lstStyle/>
          <a:p>
            <a:r>
              <a:rPr lang="en-US" sz="950" b="1" dirty="0"/>
              <a:t>Bottom</a:t>
            </a:r>
            <a:r>
              <a:rPr lang="en-US" sz="950" dirty="0"/>
              <a:t>: Ali, S. J. et al. Probing the seeding of hydrodynamic instabilities from nonuniformities in ablator materials using 2D velocimetry. Phys. Plasmas 25, (2018).</a:t>
            </a:r>
          </a:p>
        </p:txBody>
      </p:sp>
      <p:sp>
        <p:nvSpPr>
          <p:cNvPr id="17" name="TextBox 16">
            <a:extLst>
              <a:ext uri="{FF2B5EF4-FFF2-40B4-BE49-F238E27FC236}">
                <a16:creationId xmlns:a16="http://schemas.microsoft.com/office/drawing/2014/main" id="{33B72BED-FB09-4718-A6FB-E2E97AE19004}"/>
              </a:ext>
            </a:extLst>
          </p:cNvPr>
          <p:cNvSpPr txBox="1"/>
          <p:nvPr/>
        </p:nvSpPr>
        <p:spPr>
          <a:xfrm>
            <a:off x="1218143" y="1592025"/>
            <a:ext cx="3210885" cy="646331"/>
          </a:xfrm>
          <a:prstGeom prst="rect">
            <a:avLst/>
          </a:prstGeom>
          <a:noFill/>
        </p:spPr>
        <p:txBody>
          <a:bodyPr wrap="square" rtlCol="0">
            <a:spAutoFit/>
          </a:bodyPr>
          <a:lstStyle/>
          <a:p>
            <a:pPr algn="ctr"/>
            <a:r>
              <a:rPr lang="en-US" dirty="0"/>
              <a:t>Relative velocity at the shock front 2 ns after breakout </a:t>
            </a:r>
          </a:p>
        </p:txBody>
      </p:sp>
      <p:pic>
        <p:nvPicPr>
          <p:cNvPr id="21" name="Content Placeholder 20" descr="A close up of a piece of paper&#10;&#10;Description automatically generated">
            <a:extLst>
              <a:ext uri="{FF2B5EF4-FFF2-40B4-BE49-F238E27FC236}">
                <a16:creationId xmlns:a16="http://schemas.microsoft.com/office/drawing/2014/main" id="{BCBC922E-9A3B-465E-A896-97D48AC8437F}"/>
              </a:ext>
            </a:extLst>
          </p:cNvPr>
          <p:cNvPicPr>
            <a:picLocks noGrp="1" noChangeAspect="1"/>
          </p:cNvPicPr>
          <p:nvPr>
            <p:ph idx="10"/>
          </p:nvPr>
        </p:nvPicPr>
        <p:blipFill rotWithShape="1">
          <a:blip r:embed="rId3"/>
          <a:srcRect r="11596"/>
          <a:stretch/>
        </p:blipFill>
        <p:spPr>
          <a:xfrm>
            <a:off x="268193" y="2169616"/>
            <a:ext cx="4303807" cy="4022089"/>
          </a:xfrm>
        </p:spPr>
      </p:pic>
      <p:sp>
        <p:nvSpPr>
          <p:cNvPr id="24" name="TextBox 23">
            <a:extLst>
              <a:ext uri="{FF2B5EF4-FFF2-40B4-BE49-F238E27FC236}">
                <a16:creationId xmlns:a16="http://schemas.microsoft.com/office/drawing/2014/main" id="{F0A1C208-EF17-4F53-8634-B46B99126684}"/>
              </a:ext>
            </a:extLst>
          </p:cNvPr>
          <p:cNvSpPr txBox="1"/>
          <p:nvPr/>
        </p:nvSpPr>
        <p:spPr>
          <a:xfrm>
            <a:off x="5745310" y="1592025"/>
            <a:ext cx="3210885" cy="646331"/>
          </a:xfrm>
          <a:prstGeom prst="rect">
            <a:avLst/>
          </a:prstGeom>
          <a:noFill/>
        </p:spPr>
        <p:txBody>
          <a:bodyPr wrap="square" rtlCol="0">
            <a:spAutoFit/>
          </a:bodyPr>
          <a:lstStyle/>
          <a:p>
            <a:pPr algn="ctr"/>
            <a:r>
              <a:rPr lang="en-US" dirty="0"/>
              <a:t>Relative velocity at the shock front 3 ns after breakout </a:t>
            </a:r>
          </a:p>
        </p:txBody>
      </p:sp>
      <p:pic>
        <p:nvPicPr>
          <p:cNvPr id="25" name="Content Placeholder 20">
            <a:extLst>
              <a:ext uri="{FF2B5EF4-FFF2-40B4-BE49-F238E27FC236}">
                <a16:creationId xmlns:a16="http://schemas.microsoft.com/office/drawing/2014/main" id="{E6223264-99BF-4A82-8CFA-F661804FDE36}"/>
              </a:ext>
            </a:extLst>
          </p:cNvPr>
          <p:cNvPicPr>
            <a:picLocks noChangeAspect="1"/>
          </p:cNvPicPr>
          <p:nvPr/>
        </p:nvPicPr>
        <p:blipFill rotWithShape="1">
          <a:blip r:embed="rId4"/>
          <a:srcRect r="11566"/>
          <a:stretch/>
        </p:blipFill>
        <p:spPr>
          <a:xfrm>
            <a:off x="4761455" y="2169615"/>
            <a:ext cx="4305272" cy="4022089"/>
          </a:xfrm>
          <a:prstGeom prst="rect">
            <a:avLst/>
          </a:prstGeom>
        </p:spPr>
      </p:pic>
    </p:spTree>
    <p:extLst>
      <p:ext uri="{BB962C8B-B14F-4D97-AF65-F5344CB8AC3E}">
        <p14:creationId xmlns:p14="http://schemas.microsoft.com/office/powerpoint/2010/main" val="1915993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3B43C7E-62C2-42A3-8D42-B1F54B114118}"/>
              </a:ext>
            </a:extLst>
          </p:cNvPr>
          <p:cNvPicPr>
            <a:picLocks noGrp="1" noChangeAspect="1"/>
          </p:cNvPicPr>
          <p:nvPr>
            <p:ph idx="1"/>
          </p:nvPr>
        </p:nvPicPr>
        <p:blipFill>
          <a:blip r:embed="rId2"/>
          <a:stretch>
            <a:fillRect/>
          </a:stretch>
        </p:blipFill>
        <p:spPr>
          <a:xfrm>
            <a:off x="457200" y="1397199"/>
            <a:ext cx="8229600" cy="2965697"/>
          </a:xfrm>
          <a:prstGeom prst="rect">
            <a:avLst/>
          </a:prstGeom>
        </p:spPr>
      </p:pic>
      <p:sp>
        <p:nvSpPr>
          <p:cNvPr id="6" name="Title 5">
            <a:extLst>
              <a:ext uri="{FF2B5EF4-FFF2-40B4-BE49-F238E27FC236}">
                <a16:creationId xmlns:a16="http://schemas.microsoft.com/office/drawing/2014/main" id="{B21B5A6B-6C1C-4F31-AB3C-EE8B3F15798B}"/>
              </a:ext>
            </a:extLst>
          </p:cNvPr>
          <p:cNvSpPr>
            <a:spLocks noGrp="1"/>
          </p:cNvSpPr>
          <p:nvPr>
            <p:ph type="title"/>
          </p:nvPr>
        </p:nvSpPr>
        <p:spPr/>
        <p:txBody>
          <a:bodyPr/>
          <a:lstStyle/>
          <a:p>
            <a:r>
              <a:rPr lang="en-US" dirty="0"/>
              <a:t>Changing limit scale from 8 to 3 and using mesh adaptation </a:t>
            </a:r>
          </a:p>
        </p:txBody>
      </p:sp>
      <p:pic>
        <p:nvPicPr>
          <p:cNvPr id="9" name="Picture 8">
            <a:extLst>
              <a:ext uri="{FF2B5EF4-FFF2-40B4-BE49-F238E27FC236}">
                <a16:creationId xmlns:a16="http://schemas.microsoft.com/office/drawing/2014/main" id="{9023C0F8-FD13-4BBB-BFB7-9F7326D76FE3}"/>
              </a:ext>
            </a:extLst>
          </p:cNvPr>
          <p:cNvPicPr>
            <a:picLocks noChangeAspect="1"/>
          </p:cNvPicPr>
          <p:nvPr/>
        </p:nvPicPr>
        <p:blipFill>
          <a:blip r:embed="rId3"/>
          <a:stretch>
            <a:fillRect/>
          </a:stretch>
        </p:blipFill>
        <p:spPr>
          <a:xfrm>
            <a:off x="406960" y="3808324"/>
            <a:ext cx="8240976" cy="3049675"/>
          </a:xfrm>
          <a:prstGeom prst="rect">
            <a:avLst/>
          </a:prstGeom>
        </p:spPr>
      </p:pic>
    </p:spTree>
    <p:extLst>
      <p:ext uri="{BB962C8B-B14F-4D97-AF65-F5344CB8AC3E}">
        <p14:creationId xmlns:p14="http://schemas.microsoft.com/office/powerpoint/2010/main" val="521928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1524"/>
            <a:ext cx="8572500" cy="4906889"/>
          </a:xfrm>
        </p:spPr>
        <p:txBody>
          <a:bodyPr/>
          <a:lstStyle/>
          <a:p>
            <a:pPr>
              <a:spcAft>
                <a:spcPts val="300"/>
              </a:spcAft>
              <a:buClr>
                <a:schemeClr val="accent2"/>
              </a:buClr>
            </a:pPr>
            <a:r>
              <a:rPr lang="en-US" dirty="0"/>
              <a:t>ICF experiments can experience:</a:t>
            </a:r>
          </a:p>
          <a:p>
            <a:pPr marL="800100" lvl="1" indent="-457200">
              <a:spcAft>
                <a:spcPts val="300"/>
              </a:spcAft>
              <a:buClr>
                <a:schemeClr val="accent2"/>
              </a:buClr>
              <a:buFont typeface="+mj-lt"/>
              <a:buAutoNum type="arabicPeriod"/>
            </a:pPr>
            <a:r>
              <a:rPr lang="en-US" dirty="0"/>
              <a:t>Rayleigh-Taylor instabilities</a:t>
            </a:r>
          </a:p>
          <a:p>
            <a:pPr marL="800100" lvl="1" indent="-457200">
              <a:spcAft>
                <a:spcPts val="300"/>
              </a:spcAft>
              <a:buClr>
                <a:schemeClr val="accent2"/>
              </a:buClr>
              <a:buFont typeface="+mj-lt"/>
              <a:buAutoNum type="arabicPeriod"/>
            </a:pPr>
            <a:r>
              <a:rPr lang="en-US" sz="2000" dirty="0" err="1"/>
              <a:t>Richtmyer-Meshkov</a:t>
            </a:r>
            <a:r>
              <a:rPr lang="en-US" sz="2000" dirty="0"/>
              <a:t> instabilities</a:t>
            </a:r>
          </a:p>
          <a:p>
            <a:pPr marL="800100" lvl="1" indent="-457200">
              <a:spcAft>
                <a:spcPts val="300"/>
              </a:spcAft>
              <a:buClr>
                <a:schemeClr val="accent2"/>
              </a:buClr>
              <a:buFont typeface="+mj-lt"/>
              <a:buAutoNum type="arabicPeriod"/>
            </a:pPr>
            <a:r>
              <a:rPr lang="en-US" sz="2000" dirty="0"/>
              <a:t>Kelvin-Helmholtz (KH) instabilities</a:t>
            </a:r>
          </a:p>
          <a:p>
            <a:pPr>
              <a:spcAft>
                <a:spcPts val="300"/>
              </a:spcAft>
              <a:buClr>
                <a:schemeClr val="accent2"/>
              </a:buClr>
            </a:pPr>
            <a:r>
              <a:rPr lang="en-US" dirty="0"/>
              <a:t>In all cases, the net result is mixing of cold fuel / ablator material into the forming hotspot, thereby decreasing fusion yield</a:t>
            </a:r>
          </a:p>
          <a:p>
            <a:pPr>
              <a:spcAft>
                <a:spcPts val="300"/>
              </a:spcAft>
              <a:buClr>
                <a:schemeClr val="accent2"/>
              </a:buClr>
            </a:pPr>
            <a:endParaRPr lang="en-US" dirty="0"/>
          </a:p>
          <a:p>
            <a:pPr>
              <a:spcAft>
                <a:spcPts val="300"/>
              </a:spcAft>
              <a:buClr>
                <a:schemeClr val="accent2"/>
              </a:buClr>
            </a:pPr>
            <a:r>
              <a:rPr lang="en-US" dirty="0"/>
              <a:t>My work has explored two interesting avenues of research:</a:t>
            </a:r>
          </a:p>
          <a:p>
            <a:pPr marL="800100" lvl="1" indent="-457200">
              <a:spcAft>
                <a:spcPts val="300"/>
              </a:spcAft>
              <a:buClr>
                <a:schemeClr val="accent2"/>
              </a:buClr>
              <a:buFont typeface="+mj-lt"/>
              <a:buAutoNum type="arabicPeriod"/>
            </a:pPr>
            <a:r>
              <a:rPr lang="en-US" dirty="0"/>
              <a:t>Can magnetic fields be used to suppress fluid instabilities, e.g. the Kelvin-Helmholtz instability? </a:t>
            </a:r>
          </a:p>
          <a:p>
            <a:pPr marL="800100" lvl="1" indent="-457200">
              <a:spcAft>
                <a:spcPts val="300"/>
              </a:spcAft>
              <a:buClr>
                <a:schemeClr val="accent2"/>
              </a:buClr>
              <a:buFont typeface="+mj-lt"/>
              <a:buAutoNum type="arabicPeriod"/>
            </a:pPr>
            <a:r>
              <a:rPr lang="en-US" dirty="0"/>
              <a:t>How does the microstructure of polycrystalline ablator material like high-density carbon (HDC) affect/trigger these instabilities? </a:t>
            </a:r>
          </a:p>
          <a:p>
            <a:pPr marL="342900" lvl="1" indent="0">
              <a:spcAft>
                <a:spcPts val="300"/>
              </a:spcAft>
              <a:buClr>
                <a:schemeClr val="accent2"/>
              </a:buClr>
              <a:buNone/>
            </a:pPr>
            <a:endParaRPr lang="en-US" dirty="0"/>
          </a:p>
        </p:txBody>
      </p:sp>
      <p:sp>
        <p:nvSpPr>
          <p:cNvPr id="3" name="Slide Number Placeholder 2"/>
          <p:cNvSpPr>
            <a:spLocks noGrp="1"/>
          </p:cNvSpPr>
          <p:nvPr>
            <p:ph type="sldNum" sz="quarter" idx="12"/>
          </p:nvPr>
        </p:nvSpPr>
        <p:spPr/>
        <p:txBody>
          <a:bodyPr/>
          <a:lstStyle/>
          <a:p>
            <a:r>
              <a:rPr lang="en-US" dirty="0"/>
              <a:t> </a:t>
            </a:r>
          </a:p>
        </p:txBody>
      </p:sp>
      <p:sp>
        <p:nvSpPr>
          <p:cNvPr id="4" name="Title 3"/>
          <p:cNvSpPr>
            <a:spLocks noGrp="1"/>
          </p:cNvSpPr>
          <p:nvPr>
            <p:ph type="title"/>
          </p:nvPr>
        </p:nvSpPr>
        <p:spPr/>
        <p:txBody>
          <a:bodyPr/>
          <a:lstStyle/>
          <a:p>
            <a:r>
              <a:rPr lang="en-US" dirty="0"/>
              <a:t>Fluid instabilities during ICF experiments </a:t>
            </a:r>
            <a:br>
              <a:rPr lang="en-US" dirty="0"/>
            </a:br>
            <a:r>
              <a:rPr lang="en-US" dirty="0"/>
              <a:t>lead to reduced capsule compression</a:t>
            </a:r>
          </a:p>
        </p:txBody>
      </p:sp>
      <p:pic>
        <p:nvPicPr>
          <p:cNvPr id="16" name="Picture 15">
            <a:extLst>
              <a:ext uri="{FF2B5EF4-FFF2-40B4-BE49-F238E27FC236}">
                <a16:creationId xmlns:a16="http://schemas.microsoft.com/office/drawing/2014/main" id="{584189EA-8FF9-4574-B8D0-5F346033D6B1}"/>
              </a:ext>
            </a:extLst>
          </p:cNvPr>
          <p:cNvPicPr>
            <a:picLocks noChangeAspect="1"/>
          </p:cNvPicPr>
          <p:nvPr/>
        </p:nvPicPr>
        <p:blipFill>
          <a:blip r:embed="rId3"/>
          <a:stretch>
            <a:fillRect/>
          </a:stretch>
        </p:blipFill>
        <p:spPr>
          <a:xfrm>
            <a:off x="5565609" y="1303180"/>
            <a:ext cx="3085146" cy="1615128"/>
          </a:xfrm>
          <a:prstGeom prst="rect">
            <a:avLst/>
          </a:prstGeom>
        </p:spPr>
      </p:pic>
      <p:sp>
        <p:nvSpPr>
          <p:cNvPr id="18" name="TextBox 17">
            <a:extLst>
              <a:ext uri="{FF2B5EF4-FFF2-40B4-BE49-F238E27FC236}">
                <a16:creationId xmlns:a16="http://schemas.microsoft.com/office/drawing/2014/main" id="{FA4D06E9-33DE-493D-8CE5-7FA42515203B}"/>
              </a:ext>
            </a:extLst>
          </p:cNvPr>
          <p:cNvSpPr txBox="1"/>
          <p:nvPr/>
        </p:nvSpPr>
        <p:spPr>
          <a:xfrm>
            <a:off x="2743200" y="6450568"/>
            <a:ext cx="5118100" cy="400110"/>
          </a:xfrm>
          <a:prstGeom prst="rect">
            <a:avLst/>
          </a:prstGeom>
          <a:noFill/>
        </p:spPr>
        <p:txBody>
          <a:bodyPr wrap="square" rtlCol="0">
            <a:spAutoFit/>
          </a:bodyPr>
          <a:lstStyle/>
          <a:p>
            <a:r>
              <a:rPr lang="en-US" sz="1000" b="1" dirty="0"/>
              <a:t>Top right: </a:t>
            </a:r>
            <a:r>
              <a:rPr lang="en-US" sz="1000" b="0" i="0" dirty="0">
                <a:solidFill>
                  <a:srgbClr val="333333"/>
                </a:solidFill>
                <a:effectLst/>
                <a:latin typeface="Helvetica Neue"/>
                <a:hlinkClick r:id="rId4"/>
              </a:rPr>
              <a:t>https://doi.org/10.1103/APS.DFD.2019.GFM.V0002</a:t>
            </a:r>
            <a:endParaRPr lang="en-US" sz="1000" b="0" i="0" dirty="0">
              <a:solidFill>
                <a:srgbClr val="333333"/>
              </a:solidFill>
              <a:effectLst/>
              <a:latin typeface="Helvetica Neue"/>
            </a:endParaRPr>
          </a:p>
          <a:p>
            <a:endParaRPr lang="en-US" sz="1000" b="1" dirty="0"/>
          </a:p>
        </p:txBody>
      </p:sp>
    </p:spTree>
    <p:extLst>
      <p:ext uri="{BB962C8B-B14F-4D97-AF65-F5344CB8AC3E}">
        <p14:creationId xmlns:p14="http://schemas.microsoft.com/office/powerpoint/2010/main" val="545088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1759-BD43-4FDF-8630-0AF5F3F7A209}"/>
              </a:ext>
            </a:extLst>
          </p:cNvPr>
          <p:cNvSpPr>
            <a:spLocks noGrp="1"/>
          </p:cNvSpPr>
          <p:nvPr>
            <p:ph type="title"/>
          </p:nvPr>
        </p:nvSpPr>
        <p:spPr/>
        <p:txBody>
          <a:bodyPr/>
          <a:lstStyle/>
          <a:p>
            <a:r>
              <a:rPr lang="en-US" dirty="0"/>
              <a:t>Outline for Today </a:t>
            </a:r>
          </a:p>
        </p:txBody>
      </p:sp>
      <p:graphicFrame>
        <p:nvGraphicFramePr>
          <p:cNvPr id="3" name="Diagram 2">
            <a:extLst>
              <a:ext uri="{FF2B5EF4-FFF2-40B4-BE49-F238E27FC236}">
                <a16:creationId xmlns:a16="http://schemas.microsoft.com/office/drawing/2014/main" id="{DF6DC209-CF1B-47A8-9362-488E28F23E44}"/>
              </a:ext>
            </a:extLst>
          </p:cNvPr>
          <p:cNvGraphicFramePr/>
          <p:nvPr>
            <p:extLst>
              <p:ext uri="{D42A27DB-BD31-4B8C-83A1-F6EECF244321}">
                <p14:modId xmlns:p14="http://schemas.microsoft.com/office/powerpoint/2010/main" val="548483305"/>
              </p:ext>
            </p:extLst>
          </p:nvPr>
        </p:nvGraphicFramePr>
        <p:xfrm>
          <a:off x="-532563" y="1657978"/>
          <a:ext cx="9887578" cy="406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507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9-hdc-vol-frac">
            <a:hlinkClick r:id="" action="ppaction://media"/>
            <a:extLst>
              <a:ext uri="{FF2B5EF4-FFF2-40B4-BE49-F238E27FC236}">
                <a16:creationId xmlns:a16="http://schemas.microsoft.com/office/drawing/2014/main" id="{24358C6C-7C8C-4A14-B314-94A39D5F95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465138" y="1320800"/>
            <a:ext cx="3968750" cy="3638550"/>
          </a:xfrm>
        </p:spPr>
      </p:pic>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B63B0AA0-F0A7-45D2-85F6-B406CB29D669}"/>
                  </a:ext>
                </a:extLst>
              </p:cNvPr>
              <p:cNvSpPr>
                <a:spLocks noGrp="1"/>
              </p:cNvSpPr>
              <p:nvPr>
                <p:ph type="title"/>
              </p:nvPr>
            </p:nvSpPr>
            <p:spPr>
              <a:xfrm>
                <a:off x="457200" y="220136"/>
                <a:ext cx="8597900" cy="1005840"/>
              </a:xfrm>
            </p:spPr>
            <p:txBody>
              <a:bodyPr/>
              <a:lstStyle/>
              <a:p>
                <a:r>
                  <a:rPr lang="en-US" dirty="0"/>
                  <a:t>Present simulations (currently with no HDC microstructure) run as expected (e.g. desired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𝒂𝒃𝒍</m:t>
                        </m:r>
                      </m:sub>
                    </m:sSub>
                  </m:oMath>
                </a14:m>
                <a:r>
                  <a:rPr lang="en-US" dirty="0"/>
                  <a:t>)</a:t>
                </a:r>
              </a:p>
            </p:txBody>
          </p:sp>
        </mc:Choice>
        <mc:Fallback xmlns="">
          <p:sp>
            <p:nvSpPr>
              <p:cNvPr id="3" name="Title 2">
                <a:extLst>
                  <a:ext uri="{FF2B5EF4-FFF2-40B4-BE49-F238E27FC236}">
                    <a16:creationId xmlns:a16="http://schemas.microsoft.com/office/drawing/2014/main" id="{B63B0AA0-F0A7-45D2-85F6-B406CB29D669}"/>
                  </a:ext>
                </a:extLst>
              </p:cNvPr>
              <p:cNvSpPr>
                <a:spLocks noGrp="1" noRot="1" noChangeAspect="1" noMove="1" noResize="1" noEditPoints="1" noAdjustHandles="1" noChangeArrowheads="1" noChangeShapeType="1" noTextEdit="1"/>
              </p:cNvSpPr>
              <p:nvPr>
                <p:ph type="title"/>
              </p:nvPr>
            </p:nvSpPr>
            <p:spPr>
              <a:xfrm>
                <a:off x="457200" y="220136"/>
                <a:ext cx="8597900" cy="1005840"/>
              </a:xfrm>
              <a:blipFill>
                <a:blip r:embed="rId8"/>
                <a:stretch>
                  <a:fillRect l="-2837" t="-10909" r="-2128" b="-18788"/>
                </a:stretch>
              </a:blipFill>
            </p:spPr>
            <p:txBody>
              <a:bodyPr/>
              <a:lstStyle/>
              <a:p>
                <a:r>
                  <a:rPr lang="en-US">
                    <a:noFill/>
                  </a:rPr>
                  <a:t> </a:t>
                </a:r>
              </a:p>
            </p:txBody>
          </p:sp>
        </mc:Fallback>
      </mc:AlternateContent>
      <p:pic>
        <p:nvPicPr>
          <p:cNvPr id="7" name="slide9-hdc-pressure">
            <a:hlinkClick r:id="" action="ppaction://media"/>
            <a:extLst>
              <a:ext uri="{FF2B5EF4-FFF2-40B4-BE49-F238E27FC236}">
                <a16:creationId xmlns:a16="http://schemas.microsoft.com/office/drawing/2014/main" id="{8AED49E6-D210-4C9B-88A6-9F5F12CA1506}"/>
              </a:ext>
            </a:extLst>
          </p:cNvPr>
          <p:cNvPicPr>
            <a:picLocks noGrp="1" noChangeAspect="1"/>
          </p:cNvPicPr>
          <p:nvPr>
            <p:ph idx="10"/>
            <a:videoFile r:link="rId4"/>
            <p:extLst>
              <p:ext uri="{DAA4B4D4-6D71-4841-9C94-3DE7FCFB9230}">
                <p14:media xmlns:p14="http://schemas.microsoft.com/office/powerpoint/2010/main" r:embed="rId3"/>
              </p:ext>
            </p:extLst>
          </p:nvPr>
        </p:nvPicPr>
        <p:blipFill>
          <a:blip r:embed="rId9"/>
          <a:stretch>
            <a:fillRect/>
          </a:stretch>
        </p:blipFill>
        <p:spPr>
          <a:xfrm>
            <a:off x="4718050" y="1320800"/>
            <a:ext cx="3968750" cy="3638550"/>
          </a:xfrm>
        </p:spPr>
      </p:pic>
      <p:sp>
        <p:nvSpPr>
          <p:cNvPr id="9" name="TextBox 8">
            <a:extLst>
              <a:ext uri="{FF2B5EF4-FFF2-40B4-BE49-F238E27FC236}">
                <a16:creationId xmlns:a16="http://schemas.microsoft.com/office/drawing/2014/main" id="{BF6DBFB6-8D63-442E-914B-C76F9D5D62E1}"/>
              </a:ext>
            </a:extLst>
          </p:cNvPr>
          <p:cNvSpPr txBox="1"/>
          <p:nvPr/>
        </p:nvSpPr>
        <p:spPr>
          <a:xfrm>
            <a:off x="1250950" y="1796534"/>
            <a:ext cx="2940050" cy="369332"/>
          </a:xfrm>
          <a:prstGeom prst="rect">
            <a:avLst/>
          </a:prstGeom>
          <a:noFill/>
        </p:spPr>
        <p:txBody>
          <a:bodyPr wrap="square">
            <a:spAutoFit/>
          </a:bodyPr>
          <a:lstStyle/>
          <a:p>
            <a:r>
              <a:rPr lang="en-US" dirty="0"/>
              <a:t>Ablation of the HDC region</a:t>
            </a:r>
          </a:p>
        </p:txBody>
      </p:sp>
      <p:sp>
        <p:nvSpPr>
          <p:cNvPr id="11" name="TextBox 10">
            <a:extLst>
              <a:ext uri="{FF2B5EF4-FFF2-40B4-BE49-F238E27FC236}">
                <a16:creationId xmlns:a16="http://schemas.microsoft.com/office/drawing/2014/main" id="{8CF8EA41-C009-4640-9829-8EBFDB56FE5D}"/>
              </a:ext>
            </a:extLst>
          </p:cNvPr>
          <p:cNvSpPr txBox="1"/>
          <p:nvPr/>
        </p:nvSpPr>
        <p:spPr>
          <a:xfrm>
            <a:off x="5403850" y="1796534"/>
            <a:ext cx="3079750" cy="369332"/>
          </a:xfrm>
          <a:prstGeom prst="rect">
            <a:avLst/>
          </a:prstGeom>
          <a:noFill/>
        </p:spPr>
        <p:txBody>
          <a:bodyPr wrap="square">
            <a:spAutoFit/>
          </a:bodyPr>
          <a:lstStyle/>
          <a:p>
            <a:r>
              <a:rPr lang="en-US" dirty="0"/>
              <a:t>Propagation of the shock wave</a:t>
            </a:r>
          </a:p>
        </p:txBody>
      </p:sp>
      <p:sp>
        <p:nvSpPr>
          <p:cNvPr id="12" name="Content Placeholder 1">
            <a:extLst>
              <a:ext uri="{FF2B5EF4-FFF2-40B4-BE49-F238E27FC236}">
                <a16:creationId xmlns:a16="http://schemas.microsoft.com/office/drawing/2014/main" id="{DE5AD1E9-B9D7-4284-9FDF-3A66D90F8CD8}"/>
              </a:ext>
            </a:extLst>
          </p:cNvPr>
          <p:cNvSpPr txBox="1">
            <a:spLocks/>
          </p:cNvSpPr>
          <p:nvPr/>
        </p:nvSpPr>
        <p:spPr>
          <a:xfrm>
            <a:off x="457200" y="5143500"/>
            <a:ext cx="8407400" cy="1204913"/>
          </a:xfrm>
          <a:prstGeom prst="rect">
            <a:avLst/>
          </a:prstGeom>
        </p:spPr>
        <p:txBody>
          <a:bodyPr vert="horz" lIns="0" tIns="0" rIns="0" bIns="0" rtlCol="0">
            <a:normAutofit/>
          </a:bodyPr>
          <a:lstStyle>
            <a:lvl1pPr marL="285750" indent="-228600" algn="l" rtl="0" eaLnBrk="1" latinLnBrk="0" hangingPunct="1">
              <a:spcBef>
                <a:spcPts val="12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600"/>
              </a:spcBef>
            </a:pPr>
            <a:r>
              <a:rPr lang="en-US" dirty="0"/>
              <a:t>Goal 1: want first shock pressure &gt; 12 Mbar so HDC is fully melted</a:t>
            </a:r>
          </a:p>
          <a:p>
            <a:pPr defTabSz="914400">
              <a:spcBef>
                <a:spcPts val="600"/>
              </a:spcBef>
            </a:pPr>
            <a:r>
              <a:rPr lang="en-US" dirty="0"/>
              <a:t>Goal 2: want sufficient time after breakout to observe shock front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BCC378-DE77-432F-9D5E-98560267849D}"/>
                  </a:ext>
                </a:extLst>
              </p:cNvPr>
              <p:cNvSpPr txBox="1"/>
              <p:nvPr/>
            </p:nvSpPr>
            <p:spPr>
              <a:xfrm>
                <a:off x="2998470" y="6453198"/>
                <a:ext cx="4542077"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=150</m:t>
                    </m:r>
                  </m:oMath>
                </a14:m>
                <a:r>
                  <a:rPr lang="en-US" dirty="0"/>
                  <a:t> eV applied on </a:t>
                </a:r>
                <a:r>
                  <a:rPr lang="en-US"/>
                  <a:t>LHS boundary for 3 ns</a:t>
                </a:r>
                <a:endParaRPr lang="en-US" dirty="0"/>
              </a:p>
            </p:txBody>
          </p:sp>
        </mc:Choice>
        <mc:Fallback xmlns="">
          <p:sp>
            <p:nvSpPr>
              <p:cNvPr id="14" name="TextBox 13">
                <a:extLst>
                  <a:ext uri="{FF2B5EF4-FFF2-40B4-BE49-F238E27FC236}">
                    <a16:creationId xmlns:a16="http://schemas.microsoft.com/office/drawing/2014/main" id="{B4BCC378-DE77-432F-9D5E-98560267849D}"/>
                  </a:ext>
                </a:extLst>
              </p:cNvPr>
              <p:cNvSpPr txBox="1">
                <a:spLocks noRot="1" noChangeAspect="1" noMove="1" noResize="1" noEditPoints="1" noAdjustHandles="1" noChangeArrowheads="1" noChangeShapeType="1" noTextEdit="1"/>
              </p:cNvSpPr>
              <p:nvPr/>
            </p:nvSpPr>
            <p:spPr>
              <a:xfrm>
                <a:off x="2998470" y="6453198"/>
                <a:ext cx="4542077" cy="369332"/>
              </a:xfrm>
              <a:prstGeom prst="rect">
                <a:avLst/>
              </a:prstGeom>
              <a:blipFill>
                <a:blip r:embed="rId10"/>
                <a:stretch>
                  <a:fillRect t="-10000" r="-268"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C7ED53-6313-4C84-8CA1-00E241C85821}"/>
                  </a:ext>
                </a:extLst>
              </p:cNvPr>
              <p:cNvSpPr txBox="1"/>
              <p:nvPr/>
            </p:nvSpPr>
            <p:spPr>
              <a:xfrm>
                <a:off x="457200" y="1320800"/>
                <a:ext cx="5811784" cy="369332"/>
              </a:xfrm>
              <a:prstGeom prst="rect">
                <a:avLst/>
              </a:prstGeom>
              <a:noFill/>
            </p:spPr>
            <p:txBody>
              <a:bodyPr wrap="none" rtlCol="0">
                <a:spAutoFit/>
              </a:bodyPr>
              <a:lstStyle/>
              <a:p>
                <a:r>
                  <a:rPr lang="en-US" i="1" dirty="0"/>
                  <a:t>The following are 3D simulations viewed at the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=0</m:t>
                    </m:r>
                  </m:oMath>
                </a14:m>
                <a:r>
                  <a:rPr lang="en-US" i="1" dirty="0"/>
                  <a:t> plane</a:t>
                </a:r>
              </a:p>
            </p:txBody>
          </p:sp>
        </mc:Choice>
        <mc:Fallback xmlns="">
          <p:sp>
            <p:nvSpPr>
              <p:cNvPr id="2" name="TextBox 1">
                <a:extLst>
                  <a:ext uri="{FF2B5EF4-FFF2-40B4-BE49-F238E27FC236}">
                    <a16:creationId xmlns:a16="http://schemas.microsoft.com/office/drawing/2014/main" id="{22C7ED53-6313-4C84-8CA1-00E241C85821}"/>
                  </a:ext>
                </a:extLst>
              </p:cNvPr>
              <p:cNvSpPr txBox="1">
                <a:spLocks noRot="1" noChangeAspect="1" noMove="1" noResize="1" noEditPoints="1" noAdjustHandles="1" noChangeArrowheads="1" noChangeShapeType="1" noTextEdit="1"/>
              </p:cNvSpPr>
              <p:nvPr/>
            </p:nvSpPr>
            <p:spPr>
              <a:xfrm>
                <a:off x="457200" y="1320800"/>
                <a:ext cx="5811784" cy="369332"/>
              </a:xfrm>
              <a:prstGeom prst="rect">
                <a:avLst/>
              </a:prstGeom>
              <a:blipFill>
                <a:blip r:embed="rId11"/>
                <a:stretch>
                  <a:fillRect l="-839"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95540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D5CF4-33E8-468E-AEC1-B35E273154D7}"/>
              </a:ext>
            </a:extLst>
          </p:cNvPr>
          <p:cNvSpPr>
            <a:spLocks noGrp="1"/>
          </p:cNvSpPr>
          <p:nvPr>
            <p:ph type="title"/>
          </p:nvPr>
        </p:nvSpPr>
        <p:spPr/>
        <p:txBody>
          <a:bodyPr/>
          <a:lstStyle/>
          <a:p>
            <a:r>
              <a:rPr lang="en-US" dirty="0"/>
              <a:t>Next steps include modeling the HDC microstructure in 3D using a Voronoi </a:t>
            </a:r>
            <a:r>
              <a:rPr lang="en-US" dirty="0" err="1"/>
              <a:t>tesselation</a:t>
            </a:r>
            <a:endParaRPr lang="en-US" dirty="0"/>
          </a:p>
        </p:txBody>
      </p:sp>
      <p:pic>
        <p:nvPicPr>
          <p:cNvPr id="5" name="Picture 4">
            <a:extLst>
              <a:ext uri="{FF2B5EF4-FFF2-40B4-BE49-F238E27FC236}">
                <a16:creationId xmlns:a16="http://schemas.microsoft.com/office/drawing/2014/main" id="{D39D0FA5-C7CA-4D4F-ADCA-805C9DC95FDE}"/>
              </a:ext>
            </a:extLst>
          </p:cNvPr>
          <p:cNvPicPr>
            <a:picLocks noChangeAspect="1"/>
          </p:cNvPicPr>
          <p:nvPr/>
        </p:nvPicPr>
        <p:blipFill rotWithShape="1">
          <a:blip r:embed="rId3"/>
          <a:srcRect r="5152"/>
          <a:stretch/>
        </p:blipFill>
        <p:spPr>
          <a:xfrm>
            <a:off x="447440" y="2125557"/>
            <a:ext cx="8417160" cy="1803400"/>
          </a:xfrm>
          <a:prstGeom prst="rect">
            <a:avLst/>
          </a:prstGeom>
        </p:spPr>
      </p:pic>
      <p:sp>
        <p:nvSpPr>
          <p:cNvPr id="7" name="Rectangle 6">
            <a:extLst>
              <a:ext uri="{FF2B5EF4-FFF2-40B4-BE49-F238E27FC236}">
                <a16:creationId xmlns:a16="http://schemas.microsoft.com/office/drawing/2014/main" id="{95FAB127-DF8A-4795-A83F-45B4049571D6}"/>
              </a:ext>
            </a:extLst>
          </p:cNvPr>
          <p:cNvSpPr/>
          <p:nvPr/>
        </p:nvSpPr>
        <p:spPr>
          <a:xfrm>
            <a:off x="2739069" y="6410081"/>
            <a:ext cx="5367617" cy="414344"/>
          </a:xfrm>
          <a:prstGeom prst="rect">
            <a:avLst/>
          </a:prstGeom>
        </p:spPr>
        <p:txBody>
          <a:bodyPr wrap="square">
            <a:spAutoFit/>
          </a:bodyPr>
          <a:lstStyle/>
          <a:p>
            <a:pPr>
              <a:lnSpc>
                <a:spcPct val="107000"/>
              </a:lnSpc>
            </a:pPr>
            <a:r>
              <a:rPr lang="en-US" sz="1000" b="1" dirty="0">
                <a:latin typeface="+mj-lt"/>
                <a:ea typeface="Calibri" panose="020F0502020204030204" pitchFamily="34" charset="0"/>
                <a:cs typeface="Times New Roman" panose="02020603050405020304" pitchFamily="18" charset="0"/>
              </a:rPr>
              <a:t>Top: </a:t>
            </a:r>
            <a:r>
              <a:rPr lang="en-US" sz="1000" dirty="0">
                <a:latin typeface="+mj-lt"/>
                <a:ea typeface="Calibri" panose="020F0502020204030204" pitchFamily="34" charset="0"/>
                <a:cs typeface="Times New Roman" panose="02020603050405020304" pitchFamily="18" charset="0"/>
              </a:rPr>
              <a:t>Data collected and processed by D. Rosas, D. </a:t>
            </a:r>
            <a:r>
              <a:rPr lang="en-US" sz="1000" dirty="0" err="1">
                <a:latin typeface="+mj-lt"/>
                <a:ea typeface="Calibri" panose="020F0502020204030204" pitchFamily="34" charset="0"/>
                <a:cs typeface="Times New Roman" panose="02020603050405020304" pitchFamily="18" charset="0"/>
              </a:rPr>
              <a:t>Bober</a:t>
            </a:r>
            <a:r>
              <a:rPr lang="en-US" sz="1000" dirty="0">
                <a:latin typeface="+mj-lt"/>
                <a:ea typeface="Calibri" panose="020F0502020204030204" pitchFamily="34" charset="0"/>
                <a:cs typeface="Times New Roman" panose="02020603050405020304" pitchFamily="18" charset="0"/>
              </a:rPr>
              <a:t>, and E. Sedillo</a:t>
            </a:r>
          </a:p>
          <a:p>
            <a:pPr>
              <a:lnSpc>
                <a:spcPct val="107000"/>
              </a:lnSpc>
            </a:pPr>
            <a:r>
              <a:rPr lang="en-US" sz="1000" b="1" dirty="0">
                <a:latin typeface="+mj-lt"/>
                <a:ea typeface="Calibri" panose="020F0502020204030204" pitchFamily="34" charset="0"/>
                <a:cs typeface="Times New Roman" panose="02020603050405020304" pitchFamily="18" charset="0"/>
              </a:rPr>
              <a:t>Bottom right: </a:t>
            </a:r>
            <a:r>
              <a:rPr lang="en-US" sz="1000" dirty="0">
                <a:latin typeface="+mj-lt"/>
                <a:ea typeface="Calibri" panose="020F0502020204030204" pitchFamily="34" charset="0"/>
                <a:cs typeface="Times New Roman" panose="02020603050405020304" pitchFamily="18" charset="0"/>
              </a:rPr>
              <a:t>Falco, S., Jiang, J., De Cola, F. &amp; </a:t>
            </a:r>
            <a:r>
              <a:rPr lang="en-US" sz="1000" dirty="0" err="1">
                <a:latin typeface="+mj-lt"/>
                <a:ea typeface="Calibri" panose="020F0502020204030204" pitchFamily="34" charset="0"/>
                <a:cs typeface="Times New Roman" panose="02020603050405020304" pitchFamily="18" charset="0"/>
              </a:rPr>
              <a:t>Petrinic</a:t>
            </a:r>
            <a:r>
              <a:rPr lang="en-US" sz="1000" dirty="0">
                <a:latin typeface="+mj-lt"/>
                <a:ea typeface="Calibri" panose="020F0502020204030204" pitchFamily="34" charset="0"/>
                <a:cs typeface="Times New Roman" panose="02020603050405020304" pitchFamily="18" charset="0"/>
              </a:rPr>
              <a:t>, N. </a:t>
            </a:r>
            <a:r>
              <a:rPr lang="en-US" sz="1000" dirty="0" err="1">
                <a:latin typeface="+mj-lt"/>
                <a:ea typeface="Calibri" panose="020F0502020204030204" pitchFamily="34" charset="0"/>
                <a:cs typeface="Times New Roman" panose="02020603050405020304" pitchFamily="18" charset="0"/>
              </a:rPr>
              <a:t>Comput</a:t>
            </a:r>
            <a:r>
              <a:rPr lang="en-US" sz="1000" dirty="0">
                <a:latin typeface="+mj-lt"/>
                <a:ea typeface="Calibri" panose="020F0502020204030204" pitchFamily="34" charset="0"/>
                <a:cs typeface="Times New Roman" panose="02020603050405020304" pitchFamily="18" charset="0"/>
              </a:rPr>
              <a:t>. Mater. Sci. 136, 20–28 (2017).</a:t>
            </a:r>
          </a:p>
        </p:txBody>
      </p:sp>
      <p:sp>
        <p:nvSpPr>
          <p:cNvPr id="11" name="Content Placeholder 10">
            <a:extLst>
              <a:ext uri="{FF2B5EF4-FFF2-40B4-BE49-F238E27FC236}">
                <a16:creationId xmlns:a16="http://schemas.microsoft.com/office/drawing/2014/main" id="{CE56B87C-4446-4A35-878D-79269DD8C7D6}"/>
              </a:ext>
            </a:extLst>
          </p:cNvPr>
          <p:cNvSpPr>
            <a:spLocks noGrp="1"/>
          </p:cNvSpPr>
          <p:nvPr>
            <p:ph idx="1"/>
          </p:nvPr>
        </p:nvSpPr>
        <p:spPr>
          <a:xfrm>
            <a:off x="457200" y="1441524"/>
            <a:ext cx="8229600" cy="1008041"/>
          </a:xfrm>
        </p:spPr>
        <p:txBody>
          <a:bodyPr/>
          <a:lstStyle/>
          <a:p>
            <a:r>
              <a:rPr lang="en-US" dirty="0"/>
              <a:t>HDC has a polycrystalline microstructure with grains ranging from 1 to 20 microns in size</a:t>
            </a:r>
          </a:p>
        </p:txBody>
      </p:sp>
      <p:pic>
        <p:nvPicPr>
          <p:cNvPr id="13" name="Picture 12">
            <a:extLst>
              <a:ext uri="{FF2B5EF4-FFF2-40B4-BE49-F238E27FC236}">
                <a16:creationId xmlns:a16="http://schemas.microsoft.com/office/drawing/2014/main" id="{C30D034A-7C56-428A-8ADF-8DB96E3363A5}"/>
              </a:ext>
            </a:extLst>
          </p:cNvPr>
          <p:cNvPicPr>
            <a:picLocks noChangeAspect="1"/>
          </p:cNvPicPr>
          <p:nvPr/>
        </p:nvPicPr>
        <p:blipFill>
          <a:blip r:embed="rId4"/>
          <a:stretch>
            <a:fillRect/>
          </a:stretch>
        </p:blipFill>
        <p:spPr>
          <a:xfrm>
            <a:off x="4851402" y="4343782"/>
            <a:ext cx="3835400" cy="1932705"/>
          </a:xfrm>
          <a:prstGeom prst="rect">
            <a:avLst/>
          </a:prstGeom>
        </p:spPr>
      </p:pic>
      <p:grpSp>
        <p:nvGrpSpPr>
          <p:cNvPr id="17" name="Group 16">
            <a:extLst>
              <a:ext uri="{FF2B5EF4-FFF2-40B4-BE49-F238E27FC236}">
                <a16:creationId xmlns:a16="http://schemas.microsoft.com/office/drawing/2014/main" id="{E1B68FCB-2949-4432-ACAA-2634F806F08E}"/>
              </a:ext>
            </a:extLst>
          </p:cNvPr>
          <p:cNvGrpSpPr/>
          <p:nvPr/>
        </p:nvGrpSpPr>
        <p:grpSpPr>
          <a:xfrm>
            <a:off x="292100" y="4548135"/>
            <a:ext cx="3835400" cy="1803400"/>
            <a:chOff x="292100" y="4408435"/>
            <a:chExt cx="3835400" cy="1803400"/>
          </a:xfrm>
        </p:grpSpPr>
        <p:pic>
          <p:nvPicPr>
            <p:cNvPr id="9" name="Picture 8" descr="A screenshot of a cell phone&#10;&#10;Description automatically generated">
              <a:extLst>
                <a:ext uri="{FF2B5EF4-FFF2-40B4-BE49-F238E27FC236}">
                  <a16:creationId xmlns:a16="http://schemas.microsoft.com/office/drawing/2014/main" id="{298E5183-4C3D-437C-BB3B-052BFF1B3A06}"/>
                </a:ext>
              </a:extLst>
            </p:cNvPr>
            <p:cNvPicPr>
              <a:picLocks noChangeAspect="1"/>
            </p:cNvPicPr>
            <p:nvPr/>
          </p:nvPicPr>
          <p:blipFill rotWithShape="1">
            <a:blip r:embed="rId5"/>
            <a:srcRect l="14999" t="50000" r="34668" b="7927"/>
            <a:stretch/>
          </p:blipFill>
          <p:spPr>
            <a:xfrm>
              <a:off x="292100" y="4408435"/>
              <a:ext cx="3835400" cy="1803400"/>
            </a:xfrm>
            <a:prstGeom prst="rect">
              <a:avLst/>
            </a:prstGeom>
          </p:spPr>
        </p:pic>
        <p:sp>
          <p:nvSpPr>
            <p:cNvPr id="16" name="Rectangle 15">
              <a:extLst>
                <a:ext uri="{FF2B5EF4-FFF2-40B4-BE49-F238E27FC236}">
                  <a16:creationId xmlns:a16="http://schemas.microsoft.com/office/drawing/2014/main" id="{5376B81C-989F-4D69-9167-8EB47F600D72}"/>
                </a:ext>
              </a:extLst>
            </p:cNvPr>
            <p:cNvSpPr/>
            <p:nvPr/>
          </p:nvSpPr>
          <p:spPr bwMode="auto">
            <a:xfrm>
              <a:off x="571500" y="4408435"/>
              <a:ext cx="1803400" cy="153755"/>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18" name="TextBox 17">
            <a:extLst>
              <a:ext uri="{FF2B5EF4-FFF2-40B4-BE49-F238E27FC236}">
                <a16:creationId xmlns:a16="http://schemas.microsoft.com/office/drawing/2014/main" id="{8BCE086A-46D8-40C0-A416-DE902C341387}"/>
              </a:ext>
            </a:extLst>
          </p:cNvPr>
          <p:cNvSpPr txBox="1"/>
          <p:nvPr/>
        </p:nvSpPr>
        <p:spPr>
          <a:xfrm>
            <a:off x="5295878" y="3990230"/>
            <a:ext cx="2946448" cy="369332"/>
          </a:xfrm>
          <a:prstGeom prst="rect">
            <a:avLst/>
          </a:prstGeom>
          <a:noFill/>
        </p:spPr>
        <p:txBody>
          <a:bodyPr wrap="none" rtlCol="0">
            <a:spAutoFit/>
          </a:bodyPr>
          <a:lstStyle/>
          <a:p>
            <a:r>
              <a:rPr lang="en-US" dirty="0"/>
              <a:t>Laguerre-Voronoi tessellation</a:t>
            </a:r>
          </a:p>
        </p:txBody>
      </p:sp>
      <p:sp>
        <p:nvSpPr>
          <p:cNvPr id="20" name="TextBox 19">
            <a:extLst>
              <a:ext uri="{FF2B5EF4-FFF2-40B4-BE49-F238E27FC236}">
                <a16:creationId xmlns:a16="http://schemas.microsoft.com/office/drawing/2014/main" id="{4AA21A4F-C450-4F08-ADA4-30FFE143CA71}"/>
              </a:ext>
            </a:extLst>
          </p:cNvPr>
          <p:cNvSpPr txBox="1"/>
          <p:nvPr/>
        </p:nvSpPr>
        <p:spPr>
          <a:xfrm>
            <a:off x="647699" y="3985573"/>
            <a:ext cx="3479801" cy="646331"/>
          </a:xfrm>
          <a:prstGeom prst="rect">
            <a:avLst/>
          </a:prstGeom>
          <a:noFill/>
        </p:spPr>
        <p:txBody>
          <a:bodyPr wrap="square" rtlCol="0">
            <a:spAutoFit/>
          </a:bodyPr>
          <a:lstStyle/>
          <a:p>
            <a:r>
              <a:rPr lang="en-US" dirty="0"/>
              <a:t>Previous 2D microstructure modeling by Chris Weber</a:t>
            </a:r>
          </a:p>
        </p:txBody>
      </p:sp>
    </p:spTree>
    <p:extLst>
      <p:ext uri="{BB962C8B-B14F-4D97-AF65-F5344CB8AC3E}">
        <p14:creationId xmlns:p14="http://schemas.microsoft.com/office/powerpoint/2010/main" val="337830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9F2C4-9C4D-4608-B35A-2CE619435D3F}"/>
              </a:ext>
            </a:extLst>
          </p:cNvPr>
          <p:cNvSpPr>
            <a:spLocks noGrp="1"/>
          </p:cNvSpPr>
          <p:nvPr>
            <p:ph idx="1"/>
          </p:nvPr>
        </p:nvSpPr>
        <p:spPr/>
        <p:txBody>
          <a:bodyPr/>
          <a:lstStyle/>
          <a:p>
            <a:pPr marL="57150" indent="0">
              <a:buNone/>
            </a:pPr>
            <a:r>
              <a:rPr lang="en-US" dirty="0"/>
              <a:t>Some of the strengths of MARBL include</a:t>
            </a:r>
          </a:p>
          <a:p>
            <a:pPr>
              <a:spcBef>
                <a:spcPts val="600"/>
              </a:spcBef>
            </a:pPr>
            <a:r>
              <a:rPr lang="en-US" dirty="0"/>
              <a:t>High order finite elements</a:t>
            </a:r>
          </a:p>
          <a:p>
            <a:pPr>
              <a:spcBef>
                <a:spcPts val="600"/>
              </a:spcBef>
            </a:pPr>
            <a:r>
              <a:rPr lang="en-US" dirty="0"/>
              <a:t>Flexible Lua interface</a:t>
            </a:r>
          </a:p>
          <a:p>
            <a:pPr>
              <a:spcBef>
                <a:spcPts val="600"/>
              </a:spcBef>
            </a:pPr>
            <a:r>
              <a:rPr lang="en-US" dirty="0" err="1"/>
              <a:t>Axom</a:t>
            </a:r>
            <a:r>
              <a:rPr lang="en-US" dirty="0"/>
              <a:t>: Modular CS infrastructure </a:t>
            </a:r>
          </a:p>
          <a:p>
            <a:pPr>
              <a:spcBef>
                <a:spcPts val="600"/>
              </a:spcBef>
            </a:pPr>
            <a:r>
              <a:rPr lang="en-US" dirty="0"/>
              <a:t>Ascent in-situ visualization</a:t>
            </a:r>
          </a:p>
          <a:p>
            <a:pPr>
              <a:spcBef>
                <a:spcPts val="600"/>
              </a:spcBef>
            </a:pPr>
            <a:r>
              <a:rPr lang="en-US" dirty="0"/>
              <a:t>BLAST: Arbitrary </a:t>
            </a:r>
            <a:r>
              <a:rPr lang="en-US" dirty="0" err="1"/>
              <a:t>Lagrangian</a:t>
            </a:r>
            <a:r>
              <a:rPr lang="en-US" dirty="0"/>
              <a:t>-Eulerian (ALE) package for simulating magneto-radiation-hydrodynamics phenomena</a:t>
            </a: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1D5FD506-4E41-43F3-B13B-9E9BCBF8957D}"/>
              </a:ext>
            </a:extLst>
          </p:cNvPr>
          <p:cNvSpPr>
            <a:spLocks noGrp="1"/>
          </p:cNvSpPr>
          <p:nvPr>
            <p:ph type="title"/>
          </p:nvPr>
        </p:nvSpPr>
        <p:spPr>
          <a:xfrm>
            <a:off x="457200" y="137632"/>
            <a:ext cx="8229600" cy="1008771"/>
          </a:xfrm>
        </p:spPr>
        <p:txBody>
          <a:bodyPr/>
          <a:lstStyle/>
          <a:p>
            <a:r>
              <a:rPr lang="en-US" sz="2800" dirty="0"/>
              <a:t>The next-gen code MARBL has recently added physics necessary to model complex HED systems</a:t>
            </a:r>
          </a:p>
        </p:txBody>
      </p:sp>
      <p:pic>
        <p:nvPicPr>
          <p:cNvPr id="4" name="Picture 3">
            <a:extLst>
              <a:ext uri="{FF2B5EF4-FFF2-40B4-BE49-F238E27FC236}">
                <a16:creationId xmlns:a16="http://schemas.microsoft.com/office/drawing/2014/main" id="{95CA6943-BEFB-4B99-B725-07284B09C103}"/>
              </a:ext>
            </a:extLst>
          </p:cNvPr>
          <p:cNvPicPr>
            <a:picLocks noChangeAspect="1"/>
          </p:cNvPicPr>
          <p:nvPr/>
        </p:nvPicPr>
        <p:blipFill>
          <a:blip r:embed="rId3"/>
          <a:stretch>
            <a:fillRect/>
          </a:stretch>
        </p:blipFill>
        <p:spPr>
          <a:xfrm>
            <a:off x="5784396" y="1441524"/>
            <a:ext cx="2152650" cy="2286000"/>
          </a:xfrm>
          <a:prstGeom prst="rect">
            <a:avLst/>
          </a:prstGeom>
        </p:spPr>
      </p:pic>
      <p:pic>
        <p:nvPicPr>
          <p:cNvPr id="8" name="Picture 2" descr="BLAST Ale schematic">
            <a:extLst>
              <a:ext uri="{FF2B5EF4-FFF2-40B4-BE49-F238E27FC236}">
                <a16:creationId xmlns:a16="http://schemas.microsoft.com/office/drawing/2014/main" id="{88B12CA0-0A5C-4BFE-A0FE-A7FC7C661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49" y="4527030"/>
            <a:ext cx="7350369" cy="17788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303F63C-F631-4FFB-A53F-A3C5C6519406}"/>
              </a:ext>
            </a:extLst>
          </p:cNvPr>
          <p:cNvSpPr txBox="1"/>
          <p:nvPr/>
        </p:nvSpPr>
        <p:spPr>
          <a:xfrm>
            <a:off x="2743200" y="6515380"/>
            <a:ext cx="5207000" cy="246221"/>
          </a:xfrm>
          <a:prstGeom prst="rect">
            <a:avLst/>
          </a:prstGeom>
          <a:noFill/>
        </p:spPr>
        <p:txBody>
          <a:bodyPr wrap="square" rtlCol="0">
            <a:spAutoFit/>
          </a:bodyPr>
          <a:lstStyle/>
          <a:p>
            <a:r>
              <a:rPr lang="en-US" sz="950" b="1" dirty="0"/>
              <a:t>Bottom: </a:t>
            </a:r>
            <a:r>
              <a:rPr lang="en-US" sz="1000" dirty="0">
                <a:hlinkClick r:id="rId5"/>
              </a:rPr>
              <a:t>https://computing.llnl.gov/projects/blast</a:t>
            </a:r>
            <a:endParaRPr lang="en-US" sz="950" dirty="0"/>
          </a:p>
        </p:txBody>
      </p:sp>
    </p:spTree>
    <p:extLst>
      <p:ext uri="{BB962C8B-B14F-4D97-AF65-F5344CB8AC3E}">
        <p14:creationId xmlns:p14="http://schemas.microsoft.com/office/powerpoint/2010/main" val="2619796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733B6-BD1A-480D-B7E0-80904EDE0509}"/>
              </a:ext>
            </a:extLst>
          </p:cNvPr>
          <p:cNvSpPr>
            <a:spLocks noGrp="1"/>
          </p:cNvSpPr>
          <p:nvPr>
            <p:ph type="title"/>
          </p:nvPr>
        </p:nvSpPr>
        <p:spPr/>
        <p:txBody>
          <a:bodyPr/>
          <a:lstStyle/>
          <a:p>
            <a:r>
              <a:rPr lang="en-US" dirty="0"/>
              <a:t>The two projects I worked on demonstrate MARBL’s strengths and unique capabilities</a:t>
            </a:r>
          </a:p>
        </p:txBody>
      </p:sp>
      <p:sp>
        <p:nvSpPr>
          <p:cNvPr id="22" name="TextBox 21">
            <a:extLst>
              <a:ext uri="{FF2B5EF4-FFF2-40B4-BE49-F238E27FC236}">
                <a16:creationId xmlns:a16="http://schemas.microsoft.com/office/drawing/2014/main" id="{C0A6C2F9-33A5-4C22-9596-ABCFCC6327AE}"/>
              </a:ext>
            </a:extLst>
          </p:cNvPr>
          <p:cNvSpPr txBox="1"/>
          <p:nvPr/>
        </p:nvSpPr>
        <p:spPr>
          <a:xfrm>
            <a:off x="145201" y="1712754"/>
            <a:ext cx="4592748" cy="830997"/>
          </a:xfrm>
          <a:prstGeom prst="rect">
            <a:avLst/>
          </a:prstGeom>
          <a:noFill/>
        </p:spPr>
        <p:txBody>
          <a:bodyPr wrap="square" rtlCol="0">
            <a:spAutoFit/>
          </a:bodyPr>
          <a:lstStyle/>
          <a:p>
            <a:pPr algn="ctr"/>
            <a:r>
              <a:rPr lang="en-US" sz="2400" dirty="0"/>
              <a:t>Radiation Kelvin-Helmholtz Instability with a Magnetic Field</a:t>
            </a:r>
          </a:p>
        </p:txBody>
      </p:sp>
      <p:sp>
        <p:nvSpPr>
          <p:cNvPr id="10" name="TextBox 9">
            <a:extLst>
              <a:ext uri="{FF2B5EF4-FFF2-40B4-BE49-F238E27FC236}">
                <a16:creationId xmlns:a16="http://schemas.microsoft.com/office/drawing/2014/main" id="{A6E43FC6-BD9A-4BCB-A0BF-CFAE2CFD5253}"/>
              </a:ext>
            </a:extLst>
          </p:cNvPr>
          <p:cNvSpPr txBox="1"/>
          <p:nvPr/>
        </p:nvSpPr>
        <p:spPr>
          <a:xfrm>
            <a:off x="2743199" y="6518600"/>
            <a:ext cx="5207000" cy="238527"/>
          </a:xfrm>
          <a:prstGeom prst="rect">
            <a:avLst/>
          </a:prstGeom>
          <a:noFill/>
        </p:spPr>
        <p:txBody>
          <a:bodyPr wrap="square" rtlCol="0">
            <a:spAutoFit/>
          </a:bodyPr>
          <a:lstStyle/>
          <a:p>
            <a:r>
              <a:rPr lang="en-US" sz="950" b="1" dirty="0"/>
              <a:t>Left: </a:t>
            </a:r>
            <a:r>
              <a:rPr lang="en-US" sz="950" dirty="0"/>
              <a:t>MARBL RKH simulation: </a:t>
            </a:r>
            <a:r>
              <a:rPr lang="en-US" sz="950" dirty="0">
                <a:hlinkClick r:id="rId4"/>
              </a:rPr>
              <a:t>https://www.youtube.com/watch?v=J-ANLAnc6WI</a:t>
            </a:r>
            <a:r>
              <a:rPr lang="en-US" sz="950" dirty="0"/>
              <a:t> </a:t>
            </a:r>
          </a:p>
        </p:txBody>
      </p:sp>
      <p:pic>
        <p:nvPicPr>
          <p:cNvPr id="18" name="Online Media 6" title="High-order radiation-hydrodynamics: Laser-driven Kevin-Helmholtz instability">
            <a:hlinkClick r:id="" action="ppaction://media"/>
            <a:extLst>
              <a:ext uri="{FF2B5EF4-FFF2-40B4-BE49-F238E27FC236}">
                <a16:creationId xmlns:a16="http://schemas.microsoft.com/office/drawing/2014/main" id="{BEEB5E84-533A-45C6-B665-706000788BD6}"/>
              </a:ext>
            </a:extLst>
          </p:cNvPr>
          <p:cNvPicPr>
            <a:picLocks noGrp="1" noRot="1" noChangeAspect="1"/>
          </p:cNvPicPr>
          <p:nvPr>
            <p:ph idx="1"/>
            <a:videoFile r:link="rId1"/>
          </p:nvPr>
        </p:nvPicPr>
        <p:blipFill>
          <a:blip r:embed="rId5"/>
          <a:stretch>
            <a:fillRect/>
          </a:stretch>
        </p:blipFill>
        <p:spPr>
          <a:xfrm>
            <a:off x="457200" y="2969571"/>
            <a:ext cx="3968750" cy="2232421"/>
          </a:xfrm>
          <a:prstGeom prst="rect">
            <a:avLst/>
          </a:prstGeom>
        </p:spPr>
      </p:pic>
      <p:pic>
        <p:nvPicPr>
          <p:cNvPr id="5" name="Content Placeholder 4" descr="A picture containing game&#10;&#10;Description automatically generated">
            <a:extLst>
              <a:ext uri="{FF2B5EF4-FFF2-40B4-BE49-F238E27FC236}">
                <a16:creationId xmlns:a16="http://schemas.microsoft.com/office/drawing/2014/main" id="{FF6952E3-E9CD-4A14-B4FF-3A412200FADF}"/>
              </a:ext>
            </a:extLst>
          </p:cNvPr>
          <p:cNvPicPr>
            <a:picLocks noGrp="1" noChangeAspect="1"/>
          </p:cNvPicPr>
          <p:nvPr>
            <p:ph idx="10"/>
          </p:nvPr>
        </p:nvPicPr>
        <p:blipFill>
          <a:blip r:embed="rId6"/>
          <a:stretch>
            <a:fillRect/>
          </a:stretch>
        </p:blipFill>
        <p:spPr>
          <a:xfrm>
            <a:off x="5346699" y="2619811"/>
            <a:ext cx="3230563" cy="2931939"/>
          </a:xfrm>
          <a:prstGeom prst="rect">
            <a:avLst/>
          </a:prstGeom>
        </p:spPr>
      </p:pic>
      <p:sp>
        <p:nvSpPr>
          <p:cNvPr id="6" name="TextBox 5">
            <a:extLst>
              <a:ext uri="{FF2B5EF4-FFF2-40B4-BE49-F238E27FC236}">
                <a16:creationId xmlns:a16="http://schemas.microsoft.com/office/drawing/2014/main" id="{B92D2913-2812-4FAE-A0B4-1971F47CDD89}"/>
              </a:ext>
            </a:extLst>
          </p:cNvPr>
          <p:cNvSpPr txBox="1"/>
          <p:nvPr/>
        </p:nvSpPr>
        <p:spPr>
          <a:xfrm>
            <a:off x="4893056" y="1712754"/>
            <a:ext cx="4137847" cy="830997"/>
          </a:xfrm>
          <a:prstGeom prst="rect">
            <a:avLst/>
          </a:prstGeom>
          <a:noFill/>
        </p:spPr>
        <p:txBody>
          <a:bodyPr wrap="square" rtlCol="0">
            <a:spAutoFit/>
          </a:bodyPr>
          <a:lstStyle/>
          <a:p>
            <a:pPr lvl="0" algn="ctr"/>
            <a:r>
              <a:rPr lang="en-US" sz="2400" dirty="0"/>
              <a:t>Modeling HDC* microstructure in a rad-hydro simulation</a:t>
            </a:r>
          </a:p>
        </p:txBody>
      </p:sp>
      <p:sp>
        <p:nvSpPr>
          <p:cNvPr id="2" name="TextBox 1">
            <a:extLst>
              <a:ext uri="{FF2B5EF4-FFF2-40B4-BE49-F238E27FC236}">
                <a16:creationId xmlns:a16="http://schemas.microsoft.com/office/drawing/2014/main" id="{805D5101-8C40-498F-ACF2-8116D3D31D3B}"/>
              </a:ext>
            </a:extLst>
          </p:cNvPr>
          <p:cNvSpPr txBox="1"/>
          <p:nvPr/>
        </p:nvSpPr>
        <p:spPr>
          <a:xfrm>
            <a:off x="4737949" y="5984426"/>
            <a:ext cx="4137847" cy="338554"/>
          </a:xfrm>
          <a:prstGeom prst="rect">
            <a:avLst/>
          </a:prstGeom>
          <a:noFill/>
        </p:spPr>
        <p:txBody>
          <a:bodyPr wrap="square" rtlCol="0">
            <a:spAutoFit/>
          </a:bodyPr>
          <a:lstStyle/>
          <a:p>
            <a:pPr lvl="0" algn="r"/>
            <a:r>
              <a:rPr lang="en-US" sz="1600" dirty="0"/>
              <a:t>*HDC – high density carbon</a:t>
            </a:r>
          </a:p>
        </p:txBody>
      </p:sp>
    </p:spTree>
    <p:extLst>
      <p:ext uri="{BB962C8B-B14F-4D97-AF65-F5344CB8AC3E}">
        <p14:creationId xmlns:p14="http://schemas.microsoft.com/office/powerpoint/2010/main" val="340354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8"/>
                                        </p:tgtEl>
                                      </p:cBhvr>
                                    </p:cmd>
                                  </p:childTnLst>
                                </p:cTn>
                              </p:par>
                            </p:childTnLst>
                          </p:cTn>
                        </p:par>
                      </p:childTnLst>
                    </p:cTn>
                  </p:par>
                </p:childTnLst>
              </p:cTn>
              <p:nextCondLst>
                <p:cond evt="onClick" delay="0">
                  <p:tgtEl>
                    <p:spTgt spid="18"/>
                  </p:tgtEl>
                </p:cond>
              </p:nextCondLst>
            </p:seq>
            <p:video>
              <p:cMediaNode vol="80000">
                <p:cTn id="18" fill="hold" display="0">
                  <p:stCondLst>
                    <p:cond delay="indefinite"/>
                  </p:stCondLst>
                </p:cTn>
                <p:tgtEl>
                  <p:spTgt spid="18"/>
                </p:tgtEl>
              </p:cMediaNode>
            </p:video>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1759-BD43-4FDF-8630-0AF5F3F7A209}"/>
              </a:ext>
            </a:extLst>
          </p:cNvPr>
          <p:cNvSpPr>
            <a:spLocks noGrp="1"/>
          </p:cNvSpPr>
          <p:nvPr>
            <p:ph type="title"/>
          </p:nvPr>
        </p:nvSpPr>
        <p:spPr/>
        <p:txBody>
          <a:bodyPr/>
          <a:lstStyle/>
          <a:p>
            <a:r>
              <a:rPr lang="en-US" dirty="0"/>
              <a:t>Outline for Today </a:t>
            </a:r>
          </a:p>
        </p:txBody>
      </p:sp>
      <p:graphicFrame>
        <p:nvGraphicFramePr>
          <p:cNvPr id="3" name="Diagram 2">
            <a:extLst>
              <a:ext uri="{FF2B5EF4-FFF2-40B4-BE49-F238E27FC236}">
                <a16:creationId xmlns:a16="http://schemas.microsoft.com/office/drawing/2014/main" id="{DF6DC209-CF1B-47A8-9362-488E28F23E44}"/>
              </a:ext>
            </a:extLst>
          </p:cNvPr>
          <p:cNvGraphicFramePr/>
          <p:nvPr>
            <p:extLst>
              <p:ext uri="{D42A27DB-BD31-4B8C-83A1-F6EECF244321}">
                <p14:modId xmlns:p14="http://schemas.microsoft.com/office/powerpoint/2010/main" val="2896336580"/>
              </p:ext>
            </p:extLst>
          </p:nvPr>
        </p:nvGraphicFramePr>
        <p:xfrm>
          <a:off x="-532563" y="1657978"/>
          <a:ext cx="9887578" cy="406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75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1" y="4556240"/>
                <a:ext cx="4114799" cy="1496259"/>
              </a:xfrm>
            </p:spPr>
            <p:txBody>
              <a:bodyPr>
                <a:normAutofit/>
              </a:bodyPr>
              <a:lstStyle/>
              <a:p>
                <a:pPr>
                  <a:spcBef>
                    <a:spcPts val="300"/>
                  </a:spcBef>
                  <a:spcAft>
                    <a:spcPts val="300"/>
                  </a:spcAft>
                  <a:buClr>
                    <a:schemeClr val="accent2"/>
                  </a:buClr>
                </a:pPr>
                <a:r>
                  <a:rPr lang="en-US" sz="2200" dirty="0"/>
                  <a:t>In “ideal” MHD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𝑅</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m:t>
                    </m:r>
                  </m:oMath>
                </a14:m>
                <a:r>
                  <a:rPr lang="en-US" sz="2200" dirty="0"/>
                  <a:t>), magnetic field lines are “frozen” into the flow, effectively serving as rebar for the fluid</a:t>
                </a:r>
              </a:p>
              <a:p>
                <a:pPr>
                  <a:spcBef>
                    <a:spcPts val="300"/>
                  </a:spcBef>
                  <a:spcAft>
                    <a:spcPts val="300"/>
                  </a:spcAft>
                  <a:buClr>
                    <a:schemeClr val="accent2"/>
                  </a:buClr>
                </a:pPr>
                <a:endParaRPr lang="en-US" sz="22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1" y="4556240"/>
                <a:ext cx="4114799" cy="1496259"/>
              </a:xfrm>
              <a:blipFill>
                <a:blip r:embed="rId3"/>
                <a:stretch>
                  <a:fillRect l="-2074" t="-5691" r="-1037" b="-8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r>
              <a:rPr lang="en-US" dirty="0"/>
              <a:t> </a:t>
            </a:r>
          </a:p>
        </p:txBody>
      </p:sp>
      <p:sp>
        <p:nvSpPr>
          <p:cNvPr id="4" name="Title 3"/>
          <p:cNvSpPr>
            <a:spLocks noGrp="1"/>
          </p:cNvSpPr>
          <p:nvPr>
            <p:ph type="title"/>
          </p:nvPr>
        </p:nvSpPr>
        <p:spPr/>
        <p:txBody>
          <a:bodyPr/>
          <a:lstStyle/>
          <a:p>
            <a:r>
              <a:rPr lang="en-US" dirty="0"/>
              <a:t>Magnetic fields can potentially suppress the growth of fluid instabilities</a:t>
            </a:r>
          </a:p>
        </p:txBody>
      </p:sp>
      <p:pic>
        <p:nvPicPr>
          <p:cNvPr id="6" name="Picture 5">
            <a:extLst>
              <a:ext uri="{FF2B5EF4-FFF2-40B4-BE49-F238E27FC236}">
                <a16:creationId xmlns:a16="http://schemas.microsoft.com/office/drawing/2014/main" id="{598E0C28-F249-4E89-91F0-E2D77FA80797}"/>
              </a:ext>
            </a:extLst>
          </p:cNvPr>
          <p:cNvPicPr>
            <a:picLocks noChangeAspect="1"/>
          </p:cNvPicPr>
          <p:nvPr/>
        </p:nvPicPr>
        <p:blipFill>
          <a:blip r:embed="rId4"/>
          <a:stretch>
            <a:fillRect/>
          </a:stretch>
        </p:blipFill>
        <p:spPr>
          <a:xfrm>
            <a:off x="4500553" y="4483099"/>
            <a:ext cx="4402328" cy="1472721"/>
          </a:xfrm>
          <a:prstGeom prst="rect">
            <a:avLst/>
          </a:prstGeom>
        </p:spPr>
      </p:pic>
      <mc:AlternateContent xmlns:mc="http://schemas.openxmlformats.org/markup-compatibility/2006" xmlns:a14="http://schemas.microsoft.com/office/drawing/2010/main">
        <mc:Choice Requires="a14">
          <p:sp>
            <p:nvSpPr>
              <p:cNvPr id="14" name="Content Placeholder 1">
                <a:extLst>
                  <a:ext uri="{FF2B5EF4-FFF2-40B4-BE49-F238E27FC236}">
                    <a16:creationId xmlns:a16="http://schemas.microsoft.com/office/drawing/2014/main" id="{920355B6-C4E2-4CBD-8699-E9C82B3E3CFA}"/>
                  </a:ext>
                </a:extLst>
              </p:cNvPr>
              <p:cNvSpPr txBox="1">
                <a:spLocks/>
              </p:cNvSpPr>
              <p:nvPr/>
            </p:nvSpPr>
            <p:spPr>
              <a:xfrm>
                <a:off x="457201" y="1406640"/>
                <a:ext cx="8229598" cy="1496259"/>
              </a:xfrm>
              <a:prstGeom prst="rect">
                <a:avLst/>
              </a:prstGeom>
            </p:spPr>
            <p:txBody>
              <a:bodyPr vert="horz" lIns="0" tIns="0" rIns="0" bIns="0" rtlCol="0">
                <a:normAutofit lnSpcReduction="10000"/>
              </a:bodyPr>
              <a:lstStyle>
                <a:lvl1pPr marL="285750" indent="-228600" algn="l" rtl="0" eaLnBrk="1" latinLnBrk="0" hangingPunct="1">
                  <a:spcBef>
                    <a:spcPts val="6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300"/>
                  </a:spcBef>
                  <a:spcAft>
                    <a:spcPts val="300"/>
                  </a:spcAft>
                  <a:buClr>
                    <a:schemeClr val="accent2"/>
                  </a:buClr>
                </a:pPr>
                <a:r>
                  <a:rPr lang="en-US" sz="2200" dirty="0"/>
                  <a:t>The induction equation describes the evolution of a magnetic field in a conducting fluid with conductivity </a:t>
                </a:r>
                <a14:m>
                  <m:oMath xmlns:m="http://schemas.openxmlformats.org/officeDocument/2006/math">
                    <m:r>
                      <a:rPr lang="en-US" sz="2200" b="0" i="1" smtClean="0">
                        <a:latin typeface="Cambria Math" panose="02040503050406030204" pitchFamily="18" charset="0"/>
                      </a:rPr>
                      <m:t>𝜎</m:t>
                    </m:r>
                  </m:oMath>
                </a14:m>
                <a:r>
                  <a:rPr lang="en-US" sz="2200" dirty="0"/>
                  <a:t>:</a:t>
                </a:r>
              </a:p>
              <a:p>
                <a:pPr marL="57150" indent="0" defTabSz="914400">
                  <a:spcBef>
                    <a:spcPts val="300"/>
                  </a:spcBef>
                  <a:spcAft>
                    <a:spcPts val="300"/>
                  </a:spcAft>
                  <a:buClr>
                    <a:schemeClr val="accent2"/>
                  </a:buClr>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panose="02040503050406030204" pitchFamily="18" charset="0"/>
                            </a:rPr>
                            <m:t>𝜕</m:t>
                          </m:r>
                          <m:r>
                            <a:rPr lang="en-US" sz="2200" b="1" i="0" smtClean="0">
                              <a:latin typeface="Cambria Math" panose="02040503050406030204" pitchFamily="18" charset="0"/>
                            </a:rPr>
                            <m:t>𝐁</m:t>
                          </m:r>
                        </m:num>
                        <m:den>
                          <m:r>
                            <a:rPr lang="en-US" sz="2200" b="0" i="1" smtClean="0">
                              <a:latin typeface="Cambria Math" panose="02040503050406030204" pitchFamily="18" charset="0"/>
                            </a:rPr>
                            <m:t>𝜕</m:t>
                          </m:r>
                          <m:r>
                            <a:rPr lang="en-US" sz="2200" b="0" i="1" smtClean="0">
                              <a:latin typeface="Cambria Math" panose="02040503050406030204" pitchFamily="18" charset="0"/>
                            </a:rPr>
                            <m:t>𝑡</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m:t>
                      </m:r>
                      <m:r>
                        <a:rPr lang="en-US" sz="2200" b="0" i="1" smtClean="0">
                          <a:latin typeface="Cambria Math" panose="02040503050406030204" pitchFamily="18" charset="0"/>
                        </a:rPr>
                        <m:t>×</m:t>
                      </m:r>
                      <m:d>
                        <m:dPr>
                          <m:ctrlPr>
                            <a:rPr lang="en-US" sz="2200" b="0" i="1" smtClean="0">
                              <a:latin typeface="Cambria Math" panose="02040503050406030204" pitchFamily="18" charset="0"/>
                            </a:rPr>
                          </m:ctrlPr>
                        </m:dPr>
                        <m:e>
                          <m:r>
                            <a:rPr lang="en-US" sz="2200" b="1" i="1" smtClean="0">
                              <a:latin typeface="Cambria Math" panose="02040503050406030204" pitchFamily="18" charset="0"/>
                            </a:rPr>
                            <m:t>𝒖</m:t>
                          </m:r>
                          <m:r>
                            <a:rPr lang="en-US" sz="2200" b="0" i="1" smtClean="0">
                              <a:latin typeface="Cambria Math" panose="02040503050406030204" pitchFamily="18" charset="0"/>
                            </a:rPr>
                            <m:t>×</m:t>
                          </m:r>
                          <m:r>
                            <a:rPr lang="en-US" sz="2200" b="1" i="0" smtClean="0">
                              <a:latin typeface="Cambria Math" panose="02040503050406030204" pitchFamily="18" charset="0"/>
                            </a:rPr>
                            <m:t>𝐁</m:t>
                          </m:r>
                        </m:e>
                      </m:d>
                      <m:r>
                        <a:rPr lang="en-US" sz="2200" b="0" i="1" smtClean="0">
                          <a:latin typeface="Cambria Math" panose="02040503050406030204" pitchFamily="18" charset="0"/>
                        </a:rPr>
                        <m:t>+</m:t>
                      </m:r>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𝜇</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𝜎</m:t>
                              </m:r>
                            </m:den>
                          </m:f>
                        </m:e>
                      </m:d>
                      <m:sSup>
                        <m:sSupPr>
                          <m:ctrlPr>
                            <a:rPr lang="en-US" sz="2200" b="0" i="1" smtClean="0">
                              <a:latin typeface="Cambria Math" panose="02040503050406030204" pitchFamily="18" charset="0"/>
                            </a:rPr>
                          </m:ctrlPr>
                        </m:sSupPr>
                        <m:e>
                          <m:r>
                            <m:rPr>
                              <m:sty m:val="p"/>
                            </m:rPr>
                            <a:rPr lang="en-US" sz="2200" b="0" i="0" smtClean="0">
                              <a:latin typeface="Cambria Math" panose="02040503050406030204" pitchFamily="18" charset="0"/>
                            </a:rPr>
                            <m:t>∇</m:t>
                          </m:r>
                        </m:e>
                        <m:sup>
                          <m:r>
                            <a:rPr lang="en-US" sz="2200" b="0" i="1" smtClean="0">
                              <a:latin typeface="Cambria Math" panose="02040503050406030204" pitchFamily="18" charset="0"/>
                            </a:rPr>
                            <m:t>2</m:t>
                          </m:r>
                        </m:sup>
                      </m:sSup>
                      <m:r>
                        <a:rPr lang="en-US" sz="2200" b="1" i="0" smtClean="0">
                          <a:latin typeface="Cambria Math" panose="02040503050406030204" pitchFamily="18" charset="0"/>
                        </a:rPr>
                        <m:t>𝐁</m:t>
                      </m:r>
                    </m:oMath>
                  </m:oMathPara>
                </a14:m>
                <a:endParaRPr lang="en-US" sz="2200" dirty="0"/>
              </a:p>
              <a:p>
                <a:pPr defTabSz="914400">
                  <a:spcBef>
                    <a:spcPts val="300"/>
                  </a:spcBef>
                  <a:spcAft>
                    <a:spcPts val="300"/>
                  </a:spcAft>
                  <a:buClr>
                    <a:schemeClr val="accent2"/>
                  </a:buClr>
                </a:pPr>
                <a:endParaRPr lang="en-US" sz="2200" dirty="0"/>
              </a:p>
            </p:txBody>
          </p:sp>
        </mc:Choice>
        <mc:Fallback xmlns="">
          <p:sp>
            <p:nvSpPr>
              <p:cNvPr id="14" name="Content Placeholder 1">
                <a:extLst>
                  <a:ext uri="{FF2B5EF4-FFF2-40B4-BE49-F238E27FC236}">
                    <a16:creationId xmlns:a16="http://schemas.microsoft.com/office/drawing/2014/main" id="{920355B6-C4E2-4CBD-8699-E9C82B3E3CFA}"/>
                  </a:ext>
                </a:extLst>
              </p:cNvPr>
              <p:cNvSpPr txBox="1">
                <a:spLocks noRot="1" noChangeAspect="1" noMove="1" noResize="1" noEditPoints="1" noAdjustHandles="1" noChangeArrowheads="1" noChangeShapeType="1" noTextEdit="1"/>
              </p:cNvSpPr>
              <p:nvPr/>
            </p:nvSpPr>
            <p:spPr>
              <a:xfrm>
                <a:off x="457201" y="1406640"/>
                <a:ext cx="8229598" cy="1496259"/>
              </a:xfrm>
              <a:prstGeom prst="rect">
                <a:avLst/>
              </a:prstGeom>
              <a:blipFill>
                <a:blip r:embed="rId6"/>
                <a:stretch>
                  <a:fillRect l="-1037" t="-8571" r="-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0C0A48C6-A62F-410A-9CD6-3C998C723E49}"/>
                  </a:ext>
                </a:extLst>
              </p:cNvPr>
              <p:cNvSpPr txBox="1">
                <a:spLocks/>
              </p:cNvSpPr>
              <p:nvPr/>
            </p:nvSpPr>
            <p:spPr>
              <a:xfrm>
                <a:off x="457201" y="2793160"/>
                <a:ext cx="8229598" cy="1496259"/>
              </a:xfrm>
              <a:prstGeom prst="rect">
                <a:avLst/>
              </a:prstGeom>
            </p:spPr>
            <p:txBody>
              <a:bodyPr vert="horz" lIns="0" tIns="0" rIns="0" bIns="0" rtlCol="0">
                <a:normAutofit/>
              </a:bodyPr>
              <a:lstStyle>
                <a:lvl1pPr marL="285750" indent="-228600" algn="l" rtl="0" eaLnBrk="1" latinLnBrk="0" hangingPunct="1">
                  <a:spcBef>
                    <a:spcPts val="6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300"/>
                  </a:spcBef>
                  <a:spcAft>
                    <a:spcPts val="300"/>
                  </a:spcAft>
                  <a:buClr>
                    <a:schemeClr val="accent2"/>
                  </a:buClr>
                </a:pPr>
                <a:r>
                  <a:rPr lang="en-US" sz="2200" dirty="0"/>
                  <a:t>The relative importance of the two terms on the right is governed by the magnetic Reynolds number,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𝑅</m:t>
                        </m:r>
                      </m:e>
                      <m:sub>
                        <m:r>
                          <a:rPr lang="en-US" sz="2200" b="0" i="1" smtClean="0">
                            <a:latin typeface="Cambria Math" panose="02040503050406030204" pitchFamily="18" charset="0"/>
                          </a:rPr>
                          <m:t>𝑚</m:t>
                        </m:r>
                      </m:sub>
                    </m:sSub>
                  </m:oMath>
                </a14:m>
                <a:r>
                  <a:rPr lang="en-US" sz="2200" dirty="0"/>
                  <a:t>:</a:t>
                </a:r>
              </a:p>
              <a:p>
                <a:pPr marL="57150" indent="0" defTabSz="914400">
                  <a:spcBef>
                    <a:spcPts val="300"/>
                  </a:spcBef>
                  <a:spcAft>
                    <a:spcPts val="300"/>
                  </a:spcAft>
                  <a:buClr>
                    <a:schemeClr val="accent2"/>
                  </a:buClr>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𝑅</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d>
                            <m:dPr>
                              <m:ctrlPr>
                                <a:rPr lang="en-US" sz="2200" b="0" i="1" smtClean="0">
                                  <a:latin typeface="Cambria Math" panose="02040503050406030204" pitchFamily="18" charset="0"/>
                                </a:rPr>
                              </m:ctrlPr>
                            </m:dPr>
                            <m:e>
                              <m:f>
                                <m:fPr>
                                  <m:type m:val="lin"/>
                                  <m:ctrlPr>
                                    <a:rPr lang="en-US" sz="2200" b="0" i="1" smtClean="0">
                                      <a:latin typeface="Cambria Math" panose="02040503050406030204" pitchFamily="18" charset="0"/>
                                    </a:rPr>
                                  </m:ctrlPr>
                                </m:fPr>
                                <m:num>
                                  <m:r>
                                    <a:rPr lang="en-US" sz="2200" b="0" i="1" smtClean="0">
                                      <a:latin typeface="Cambria Math" panose="02040503050406030204" pitchFamily="18" charset="0"/>
                                    </a:rPr>
                                    <m:t>𝑈</m:t>
                                  </m:r>
                                </m:num>
                                <m:den>
                                  <m:r>
                                    <a:rPr lang="en-US" sz="2200" b="0" i="1" smtClean="0">
                                      <a:latin typeface="Cambria Math" panose="02040503050406030204" pitchFamily="18" charset="0"/>
                                    </a:rPr>
                                    <m:t>𝐿</m:t>
                                  </m:r>
                                </m:den>
                              </m:f>
                            </m:e>
                          </m:d>
                          <m:r>
                            <a:rPr lang="en-US" sz="2200" b="0" i="1" smtClean="0">
                              <a:latin typeface="Cambria Math" panose="02040503050406030204" pitchFamily="18" charset="0"/>
                            </a:rPr>
                            <m:t>𝐵</m:t>
                          </m:r>
                        </m:num>
                        <m:den>
                          <m:r>
                            <a:rPr lang="en-US" sz="2200" b="0" i="1" smtClean="0">
                              <a:latin typeface="Cambria Math" panose="02040503050406030204" pitchFamily="18" charset="0"/>
                            </a:rPr>
                            <m:t>𝐵</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𝜇</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𝜎</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𝐿</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m:t>
                          </m:r>
                        </m:den>
                      </m:f>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𝜇</m:t>
                          </m:r>
                        </m:e>
                        <m:sub>
                          <m:r>
                            <a:rPr lang="en-US" sz="2200" i="1">
                              <a:latin typeface="Cambria Math" panose="02040503050406030204" pitchFamily="18" charset="0"/>
                            </a:rPr>
                            <m:t>0</m:t>
                          </m:r>
                        </m:sub>
                      </m:sSub>
                      <m:r>
                        <a:rPr lang="en-US" sz="2200" i="1">
                          <a:latin typeface="Cambria Math" panose="02040503050406030204" pitchFamily="18" charset="0"/>
                        </a:rPr>
                        <m:t>𝜎</m:t>
                      </m:r>
                      <m:r>
                        <a:rPr lang="en-US" sz="2200" i="1">
                          <a:latin typeface="Cambria Math" panose="02040503050406030204" pitchFamily="18" charset="0"/>
                        </a:rPr>
                        <m:t>𝑈𝐿</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𝑈𝐿</m:t>
                          </m:r>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𝐷</m:t>
                              </m:r>
                            </m:e>
                            <m:sub>
                              <m:r>
                                <a:rPr lang="en-US" sz="2200" b="0" i="1" smtClean="0">
                                  <a:latin typeface="Cambria Math" panose="02040503050406030204" pitchFamily="18" charset="0"/>
                                </a:rPr>
                                <m:t>𝑚</m:t>
                              </m:r>
                            </m:sub>
                          </m:sSub>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m:rPr>
                              <m:sty m:val="p"/>
                            </m:rPr>
                            <a:rPr lang="en-US" sz="2200" b="0" i="0" smtClean="0">
                              <a:latin typeface="Cambria Math" panose="02040503050406030204" pitchFamily="18" charset="0"/>
                            </a:rPr>
                            <m:t>induction</m:t>
                          </m:r>
                          <m:r>
                            <a:rPr lang="en-US" sz="2200" b="0" i="0" smtClean="0">
                              <a:latin typeface="Cambria Math" panose="02040503050406030204" pitchFamily="18" charset="0"/>
                            </a:rPr>
                            <m:t>/</m:t>
                          </m:r>
                          <m:r>
                            <m:rPr>
                              <m:sty m:val="p"/>
                            </m:rPr>
                            <a:rPr lang="en-US" sz="2200" b="0" i="0" smtClean="0">
                              <a:latin typeface="Cambria Math" panose="02040503050406030204" pitchFamily="18" charset="0"/>
                            </a:rPr>
                            <m:t>advection</m:t>
                          </m:r>
                        </m:num>
                        <m:den>
                          <m:r>
                            <m:rPr>
                              <m:sty m:val="p"/>
                            </m:rPr>
                            <a:rPr lang="en-US" sz="2200" b="0" i="0" smtClean="0">
                              <a:latin typeface="Cambria Math" panose="02040503050406030204" pitchFamily="18" charset="0"/>
                            </a:rPr>
                            <m:t>diffusion</m:t>
                          </m:r>
                        </m:den>
                      </m:f>
                    </m:oMath>
                  </m:oMathPara>
                </a14:m>
                <a:endParaRPr lang="en-US" sz="2200" dirty="0"/>
              </a:p>
              <a:p>
                <a:pPr marL="57150" indent="0" defTabSz="914400">
                  <a:spcBef>
                    <a:spcPts val="300"/>
                  </a:spcBef>
                  <a:spcAft>
                    <a:spcPts val="300"/>
                  </a:spcAft>
                  <a:buClr>
                    <a:schemeClr val="accent2"/>
                  </a:buClr>
                  <a:buNone/>
                </a:pPr>
                <a:endParaRPr lang="en-US" sz="2200" dirty="0"/>
              </a:p>
            </p:txBody>
          </p:sp>
        </mc:Choice>
        <mc:Fallback xmlns="">
          <p:sp>
            <p:nvSpPr>
              <p:cNvPr id="8" name="Content Placeholder 1">
                <a:extLst>
                  <a:ext uri="{FF2B5EF4-FFF2-40B4-BE49-F238E27FC236}">
                    <a16:creationId xmlns:a16="http://schemas.microsoft.com/office/drawing/2014/main" id="{0C0A48C6-A62F-410A-9CD6-3C998C723E49}"/>
                  </a:ext>
                </a:extLst>
              </p:cNvPr>
              <p:cNvSpPr txBox="1">
                <a:spLocks noRot="1" noChangeAspect="1" noMove="1" noResize="1" noEditPoints="1" noAdjustHandles="1" noChangeArrowheads="1" noChangeShapeType="1" noTextEdit="1"/>
              </p:cNvSpPr>
              <p:nvPr/>
            </p:nvSpPr>
            <p:spPr>
              <a:xfrm>
                <a:off x="457201" y="2793160"/>
                <a:ext cx="8229598" cy="1496259"/>
              </a:xfrm>
              <a:prstGeom prst="rect">
                <a:avLst/>
              </a:prstGeom>
              <a:blipFill>
                <a:blip r:embed="rId7"/>
                <a:stretch>
                  <a:fillRect l="-1037" t="-5691" r="-667"/>
                </a:stretch>
              </a:blipFill>
            </p:spPr>
            <p:txBody>
              <a:bodyPr/>
              <a:lstStyle/>
              <a:p>
                <a:r>
                  <a:rPr lang="en-US">
                    <a:noFill/>
                  </a:rPr>
                  <a:t> </a:t>
                </a:r>
              </a:p>
            </p:txBody>
          </p:sp>
        </mc:Fallback>
      </mc:AlternateContent>
    </p:spTree>
    <p:extLst>
      <p:ext uri="{BB962C8B-B14F-4D97-AF65-F5344CB8AC3E}">
        <p14:creationId xmlns:p14="http://schemas.microsoft.com/office/powerpoint/2010/main" val="322349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D3EF6-AE1C-4D3B-BE50-BFFB9B501E2B}"/>
              </a:ext>
            </a:extLst>
          </p:cNvPr>
          <p:cNvSpPr txBox="1">
            <a:spLocks/>
          </p:cNvSpPr>
          <p:nvPr/>
        </p:nvSpPr>
        <p:spPr>
          <a:xfrm>
            <a:off x="355600" y="1521128"/>
            <a:ext cx="5709919" cy="1101731"/>
          </a:xfrm>
          <a:prstGeom prst="rect">
            <a:avLst/>
          </a:prstGeom>
        </p:spPr>
        <p:txBody>
          <a:bodyPr vert="horz" lIns="0" tIns="0" rIns="0" bIns="0" rtlCol="0">
            <a:noAutofit/>
          </a:bodyPr>
          <a:lstStyle>
            <a:lvl1pPr marL="285750" indent="-228600" algn="l" rtl="0" eaLnBrk="1" latinLnBrk="0" hangingPunct="1">
              <a:spcBef>
                <a:spcPts val="6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300"/>
              </a:spcBef>
              <a:spcAft>
                <a:spcPts val="300"/>
              </a:spcAft>
              <a:buClr>
                <a:schemeClr val="accent2"/>
              </a:buClr>
            </a:pPr>
            <a:r>
              <a:rPr lang="en-US" dirty="0"/>
              <a:t>The Rad-KH instability has been previously demonstrated in a HED environment using the setup shown to the right:</a:t>
            </a:r>
          </a:p>
          <a:p>
            <a:pPr defTabSz="914400">
              <a:spcBef>
                <a:spcPts val="300"/>
              </a:spcBef>
              <a:spcAft>
                <a:spcPts val="300"/>
              </a:spcAft>
              <a:buClr>
                <a:schemeClr val="accent2"/>
              </a:buClr>
            </a:pPr>
            <a:endParaRPr lang="en-US" dirty="0"/>
          </a:p>
          <a:p>
            <a:pPr defTabSz="914400">
              <a:spcBef>
                <a:spcPts val="300"/>
              </a:spcBef>
              <a:spcAft>
                <a:spcPts val="300"/>
              </a:spcAft>
              <a:buClr>
                <a:schemeClr val="accent2"/>
              </a:buClr>
            </a:pPr>
            <a:endParaRPr lang="en-US" dirty="0"/>
          </a:p>
          <a:p>
            <a:pPr defTabSz="914400">
              <a:spcBef>
                <a:spcPts val="300"/>
              </a:spcBef>
              <a:spcAft>
                <a:spcPts val="300"/>
              </a:spcAft>
              <a:buClr>
                <a:schemeClr val="accent2"/>
              </a:buClr>
            </a:pPr>
            <a:endParaRPr lang="en-US" dirty="0"/>
          </a:p>
          <a:p>
            <a:pPr defTabSz="914400">
              <a:spcBef>
                <a:spcPts val="300"/>
              </a:spcBef>
              <a:spcAft>
                <a:spcPts val="300"/>
              </a:spcAft>
              <a:buClr>
                <a:schemeClr val="accent2"/>
              </a:buClr>
            </a:pPr>
            <a:endParaRPr lang="en-US" dirty="0"/>
          </a:p>
        </p:txBody>
      </p:sp>
      <p:sp>
        <p:nvSpPr>
          <p:cNvPr id="3" name="Title 2">
            <a:extLst>
              <a:ext uri="{FF2B5EF4-FFF2-40B4-BE49-F238E27FC236}">
                <a16:creationId xmlns:a16="http://schemas.microsoft.com/office/drawing/2014/main" id="{353C7E30-A6EC-4B37-87FF-6D25BF904E21}"/>
              </a:ext>
            </a:extLst>
          </p:cNvPr>
          <p:cNvSpPr>
            <a:spLocks noGrp="1"/>
          </p:cNvSpPr>
          <p:nvPr>
            <p:ph type="title"/>
          </p:nvPr>
        </p:nvSpPr>
        <p:spPr/>
        <p:txBody>
          <a:bodyPr/>
          <a:lstStyle/>
          <a:p>
            <a:r>
              <a:rPr lang="en-US" sz="2800" dirty="0"/>
              <a:t>An experiment at Omega plans to explore this in the context of the radiation Kelvin-Helmholtz instability </a:t>
            </a:r>
          </a:p>
        </p:txBody>
      </p:sp>
      <p:sp>
        <p:nvSpPr>
          <p:cNvPr id="8" name="TextBox 7">
            <a:extLst>
              <a:ext uri="{FF2B5EF4-FFF2-40B4-BE49-F238E27FC236}">
                <a16:creationId xmlns:a16="http://schemas.microsoft.com/office/drawing/2014/main" id="{988DA617-D59E-44B7-B006-C736A8673D08}"/>
              </a:ext>
            </a:extLst>
          </p:cNvPr>
          <p:cNvSpPr txBox="1"/>
          <p:nvPr/>
        </p:nvSpPr>
        <p:spPr>
          <a:xfrm>
            <a:off x="2783394" y="6518600"/>
            <a:ext cx="5207000" cy="238527"/>
          </a:xfrm>
          <a:prstGeom prst="rect">
            <a:avLst/>
          </a:prstGeom>
          <a:noFill/>
        </p:spPr>
        <p:txBody>
          <a:bodyPr wrap="square" rtlCol="0">
            <a:spAutoFit/>
          </a:bodyPr>
          <a:lstStyle/>
          <a:p>
            <a:r>
              <a:rPr lang="en-US" sz="950" dirty="0"/>
              <a:t>Harding, E. C. et al. Phys. Rev. Lett. 103, 1–4 (2009).</a:t>
            </a:r>
          </a:p>
        </p:txBody>
      </p:sp>
      <p:grpSp>
        <p:nvGrpSpPr>
          <p:cNvPr id="13" name="Group 12">
            <a:extLst>
              <a:ext uri="{FF2B5EF4-FFF2-40B4-BE49-F238E27FC236}">
                <a16:creationId xmlns:a16="http://schemas.microsoft.com/office/drawing/2014/main" id="{CE8B0447-7586-4EE4-993C-ACDDEE8D580B}"/>
              </a:ext>
            </a:extLst>
          </p:cNvPr>
          <p:cNvGrpSpPr/>
          <p:nvPr/>
        </p:nvGrpSpPr>
        <p:grpSpPr>
          <a:xfrm>
            <a:off x="612540" y="2826004"/>
            <a:ext cx="4464501" cy="1520396"/>
            <a:chOff x="3784600" y="4316363"/>
            <a:chExt cx="6349211" cy="1921566"/>
          </a:xfrm>
        </p:grpSpPr>
        <p:pic>
          <p:nvPicPr>
            <p:cNvPr id="14" name="Picture 13">
              <a:extLst>
                <a:ext uri="{FF2B5EF4-FFF2-40B4-BE49-F238E27FC236}">
                  <a16:creationId xmlns:a16="http://schemas.microsoft.com/office/drawing/2014/main" id="{10A3132C-D1E4-458F-8D7B-B37F4B12D5DB}"/>
                </a:ext>
              </a:extLst>
            </p:cNvPr>
            <p:cNvPicPr>
              <a:picLocks noChangeAspect="1"/>
            </p:cNvPicPr>
            <p:nvPr/>
          </p:nvPicPr>
          <p:blipFill rotWithShape="1">
            <a:blip r:embed="rId3"/>
            <a:srcRect l="17583" r="3152"/>
            <a:stretch/>
          </p:blipFill>
          <p:spPr>
            <a:xfrm>
              <a:off x="7239000" y="4316363"/>
              <a:ext cx="2894811" cy="1921565"/>
            </a:xfrm>
            <a:prstGeom prst="rect">
              <a:avLst/>
            </a:prstGeom>
          </p:spPr>
        </p:pic>
        <p:pic>
          <p:nvPicPr>
            <p:cNvPr id="15" name="Picture 14">
              <a:extLst>
                <a:ext uri="{FF2B5EF4-FFF2-40B4-BE49-F238E27FC236}">
                  <a16:creationId xmlns:a16="http://schemas.microsoft.com/office/drawing/2014/main" id="{9301D7AA-3A43-4628-B82B-7275F52AE67F}"/>
                </a:ext>
              </a:extLst>
            </p:cNvPr>
            <p:cNvPicPr>
              <a:picLocks noChangeAspect="1"/>
            </p:cNvPicPr>
            <p:nvPr/>
          </p:nvPicPr>
          <p:blipFill>
            <a:blip r:embed="rId4"/>
            <a:stretch>
              <a:fillRect/>
            </a:stretch>
          </p:blipFill>
          <p:spPr>
            <a:xfrm>
              <a:off x="3784600" y="4316364"/>
              <a:ext cx="3536947" cy="1921565"/>
            </a:xfrm>
            <a:prstGeom prst="rect">
              <a:avLst/>
            </a:prstGeom>
          </p:spPr>
        </p:pic>
      </p:grpSp>
      <p:pic>
        <p:nvPicPr>
          <p:cNvPr id="17" name="Picture 16">
            <a:extLst>
              <a:ext uri="{FF2B5EF4-FFF2-40B4-BE49-F238E27FC236}">
                <a16:creationId xmlns:a16="http://schemas.microsoft.com/office/drawing/2014/main" id="{B2C49D0B-0645-4B22-894C-452AB74C0A7F}"/>
              </a:ext>
            </a:extLst>
          </p:cNvPr>
          <p:cNvPicPr>
            <a:picLocks noChangeAspect="1"/>
          </p:cNvPicPr>
          <p:nvPr/>
        </p:nvPicPr>
        <p:blipFill rotWithShape="1">
          <a:blip r:embed="rId5"/>
          <a:srcRect b="6490"/>
          <a:stretch/>
        </p:blipFill>
        <p:spPr>
          <a:xfrm>
            <a:off x="5923272" y="2139560"/>
            <a:ext cx="3220728" cy="2206840"/>
          </a:xfrm>
          <a:prstGeom prst="rect">
            <a:avLst/>
          </a:prstGeom>
        </p:spPr>
      </p:pic>
      <p:sp>
        <p:nvSpPr>
          <p:cNvPr id="7" name="TextBox 6">
            <a:extLst>
              <a:ext uri="{FF2B5EF4-FFF2-40B4-BE49-F238E27FC236}">
                <a16:creationId xmlns:a16="http://schemas.microsoft.com/office/drawing/2014/main" id="{D5CE8908-29E5-45D8-A670-1A0A57FBB207}"/>
              </a:ext>
            </a:extLst>
          </p:cNvPr>
          <p:cNvSpPr txBox="1"/>
          <p:nvPr/>
        </p:nvSpPr>
        <p:spPr>
          <a:xfrm>
            <a:off x="6322727" y="1770228"/>
            <a:ext cx="2421817" cy="369332"/>
          </a:xfrm>
          <a:prstGeom prst="rect">
            <a:avLst/>
          </a:prstGeom>
          <a:noFill/>
        </p:spPr>
        <p:txBody>
          <a:bodyPr wrap="none" rtlCol="0">
            <a:spAutoFit/>
          </a:bodyPr>
          <a:lstStyle/>
          <a:p>
            <a:r>
              <a:rPr lang="en-US" dirty="0"/>
              <a:t>Experimental schematic</a:t>
            </a:r>
          </a:p>
        </p:txBody>
      </p:sp>
      <p:sp>
        <p:nvSpPr>
          <p:cNvPr id="4" name="Content Placeholder 1">
            <a:extLst>
              <a:ext uri="{FF2B5EF4-FFF2-40B4-BE49-F238E27FC236}">
                <a16:creationId xmlns:a16="http://schemas.microsoft.com/office/drawing/2014/main" id="{EA8624C5-D1CB-45FF-AB25-BE1F00591710}"/>
              </a:ext>
            </a:extLst>
          </p:cNvPr>
          <p:cNvSpPr txBox="1">
            <a:spLocks/>
          </p:cNvSpPr>
          <p:nvPr/>
        </p:nvSpPr>
        <p:spPr>
          <a:xfrm>
            <a:off x="355600" y="4819505"/>
            <a:ext cx="8667821" cy="1416571"/>
          </a:xfrm>
          <a:prstGeom prst="rect">
            <a:avLst/>
          </a:prstGeom>
        </p:spPr>
        <p:txBody>
          <a:bodyPr vert="horz" lIns="0" tIns="0" rIns="0" bIns="0" rtlCol="0">
            <a:noAutofit/>
          </a:bodyPr>
          <a:lstStyle>
            <a:lvl1pPr marL="285750" indent="-228600" algn="l" rtl="0" eaLnBrk="1" latinLnBrk="0" hangingPunct="1">
              <a:spcBef>
                <a:spcPts val="6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Aft>
                <a:spcPts val="300"/>
              </a:spcAft>
              <a:buClr>
                <a:schemeClr val="accent2"/>
              </a:buClr>
            </a:pPr>
            <a:r>
              <a:rPr lang="en-US" dirty="0"/>
              <a:t>Idea is to repeat w/ uniform B-field oriented in the shock direction</a:t>
            </a:r>
          </a:p>
          <a:p>
            <a:pPr defTabSz="914400">
              <a:spcAft>
                <a:spcPts val="300"/>
              </a:spcAft>
              <a:buClr>
                <a:schemeClr val="accent2"/>
              </a:buClr>
            </a:pPr>
            <a:endParaRPr lang="en-US" sz="600" dirty="0"/>
          </a:p>
          <a:p>
            <a:pPr defTabSz="914400">
              <a:spcAft>
                <a:spcPts val="300"/>
              </a:spcAft>
              <a:buClr>
                <a:schemeClr val="accent2"/>
              </a:buClr>
            </a:pPr>
            <a:r>
              <a:rPr lang="en-US" dirty="0"/>
              <a:t>Our goal is to try and model this new experiment using MARBL </a:t>
            </a:r>
          </a:p>
          <a:p>
            <a:pPr defTabSz="914400">
              <a:spcAft>
                <a:spcPts val="300"/>
              </a:spcAft>
              <a:buClr>
                <a:schemeClr val="accent2"/>
              </a:buClr>
            </a:pPr>
            <a:endParaRPr lang="en-US" dirty="0"/>
          </a:p>
        </p:txBody>
      </p:sp>
    </p:spTree>
    <p:extLst>
      <p:ext uri="{BB962C8B-B14F-4D97-AF65-F5344CB8AC3E}">
        <p14:creationId xmlns:p14="http://schemas.microsoft.com/office/powerpoint/2010/main" val="346020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3C7E30-A6EC-4B37-87FF-6D25BF904E21}"/>
              </a:ext>
            </a:extLst>
          </p:cNvPr>
          <p:cNvSpPr>
            <a:spLocks noGrp="1"/>
          </p:cNvSpPr>
          <p:nvPr>
            <p:ph type="title"/>
          </p:nvPr>
        </p:nvSpPr>
        <p:spPr/>
        <p:txBody>
          <a:bodyPr/>
          <a:lstStyle/>
          <a:p>
            <a:r>
              <a:rPr lang="en-US" sz="2800" dirty="0"/>
              <a:t>The numerical setup is designed to closely mimic the experimental configuration </a:t>
            </a:r>
          </a:p>
        </p:txBody>
      </p:sp>
      <p:sp>
        <p:nvSpPr>
          <p:cNvPr id="8" name="TextBox 7">
            <a:extLst>
              <a:ext uri="{FF2B5EF4-FFF2-40B4-BE49-F238E27FC236}">
                <a16:creationId xmlns:a16="http://schemas.microsoft.com/office/drawing/2014/main" id="{988DA617-D59E-44B7-B006-C736A8673D08}"/>
              </a:ext>
            </a:extLst>
          </p:cNvPr>
          <p:cNvSpPr txBox="1"/>
          <p:nvPr/>
        </p:nvSpPr>
        <p:spPr>
          <a:xfrm>
            <a:off x="2733153" y="6445503"/>
            <a:ext cx="5207000" cy="384721"/>
          </a:xfrm>
          <a:prstGeom prst="rect">
            <a:avLst/>
          </a:prstGeom>
          <a:noFill/>
        </p:spPr>
        <p:txBody>
          <a:bodyPr wrap="square" rtlCol="0">
            <a:spAutoFit/>
          </a:bodyPr>
          <a:lstStyle/>
          <a:p>
            <a:r>
              <a:rPr lang="en-US" sz="950" b="1" dirty="0"/>
              <a:t>Top left: </a:t>
            </a:r>
            <a:r>
              <a:rPr lang="en-US" sz="950" dirty="0"/>
              <a:t>Harding, E. C. et al. Phys. Rev. Lett. 103, 1–4 (2009).</a:t>
            </a:r>
            <a:endParaRPr lang="en-US" sz="950" b="1" dirty="0"/>
          </a:p>
          <a:p>
            <a:r>
              <a:rPr lang="en-US" sz="950" b="1" dirty="0"/>
              <a:t>3D RKH simulations w/o MHD: </a:t>
            </a:r>
            <a:r>
              <a:rPr lang="en-US" sz="950" b="0" i="0" dirty="0">
                <a:solidFill>
                  <a:srgbClr val="222222"/>
                </a:solidFill>
                <a:effectLst/>
              </a:rPr>
              <a:t>Raman, K. S., et al. </a:t>
            </a:r>
            <a:r>
              <a:rPr lang="en-US" sz="950" b="0" i="1" dirty="0">
                <a:solidFill>
                  <a:srgbClr val="222222"/>
                </a:solidFill>
                <a:effectLst/>
              </a:rPr>
              <a:t>Physics of Plasmas</a:t>
            </a:r>
            <a:r>
              <a:rPr lang="en-US" sz="950" b="0" i="0" dirty="0">
                <a:solidFill>
                  <a:srgbClr val="222222"/>
                </a:solidFill>
                <a:effectLst/>
              </a:rPr>
              <a:t> 19.9 (2012): 092112.</a:t>
            </a:r>
            <a:endParaRPr lang="en-US" sz="950" dirty="0"/>
          </a:p>
        </p:txBody>
      </p:sp>
      <p:pic>
        <p:nvPicPr>
          <p:cNvPr id="17" name="Picture 16">
            <a:extLst>
              <a:ext uri="{FF2B5EF4-FFF2-40B4-BE49-F238E27FC236}">
                <a16:creationId xmlns:a16="http://schemas.microsoft.com/office/drawing/2014/main" id="{B2C49D0B-0645-4B22-894C-452AB74C0A7F}"/>
              </a:ext>
            </a:extLst>
          </p:cNvPr>
          <p:cNvPicPr>
            <a:picLocks noChangeAspect="1"/>
          </p:cNvPicPr>
          <p:nvPr/>
        </p:nvPicPr>
        <p:blipFill rotWithShape="1">
          <a:blip r:embed="rId3"/>
          <a:srcRect b="6490"/>
          <a:stretch/>
        </p:blipFill>
        <p:spPr>
          <a:xfrm>
            <a:off x="125373" y="1367983"/>
            <a:ext cx="3220728" cy="2206840"/>
          </a:xfrm>
          <a:prstGeom prst="rect">
            <a:avLst/>
          </a:prstGeom>
        </p:spPr>
      </p:pic>
      <p:pic>
        <p:nvPicPr>
          <p:cNvPr id="5" name="Picture 4">
            <a:extLst>
              <a:ext uri="{FF2B5EF4-FFF2-40B4-BE49-F238E27FC236}">
                <a16:creationId xmlns:a16="http://schemas.microsoft.com/office/drawing/2014/main" id="{987C82B1-A68A-442C-9D46-F704BC64DA3B}"/>
              </a:ext>
            </a:extLst>
          </p:cNvPr>
          <p:cNvPicPr>
            <a:picLocks noChangeAspect="1"/>
          </p:cNvPicPr>
          <p:nvPr/>
        </p:nvPicPr>
        <p:blipFill>
          <a:blip r:embed="rId4"/>
          <a:stretch>
            <a:fillRect/>
          </a:stretch>
        </p:blipFill>
        <p:spPr>
          <a:xfrm>
            <a:off x="4431323" y="1563416"/>
            <a:ext cx="4014548" cy="3731168"/>
          </a:xfrm>
          <a:prstGeom prst="rect">
            <a:avLst/>
          </a:prstGeom>
        </p:spPr>
      </p:pic>
      <p:sp>
        <p:nvSpPr>
          <p:cNvPr id="6" name="TextBox 5">
            <a:extLst>
              <a:ext uri="{FF2B5EF4-FFF2-40B4-BE49-F238E27FC236}">
                <a16:creationId xmlns:a16="http://schemas.microsoft.com/office/drawing/2014/main" id="{19BDBA58-D73A-4606-8C6B-4BF8F8C3363E}"/>
              </a:ext>
            </a:extLst>
          </p:cNvPr>
          <p:cNvSpPr txBox="1"/>
          <p:nvPr/>
        </p:nvSpPr>
        <p:spPr>
          <a:xfrm>
            <a:off x="6729589" y="3046862"/>
            <a:ext cx="704104" cy="369332"/>
          </a:xfrm>
          <a:prstGeom prst="rect">
            <a:avLst/>
          </a:prstGeom>
          <a:noFill/>
        </p:spPr>
        <p:txBody>
          <a:bodyPr wrap="none" rtlCol="0">
            <a:spAutoFit/>
          </a:bodyPr>
          <a:lstStyle/>
          <a:p>
            <a:r>
              <a:rPr lang="en-US" dirty="0">
                <a:solidFill>
                  <a:schemeClr val="bg1"/>
                </a:solidFill>
              </a:rPr>
              <a:t>Foam</a:t>
            </a:r>
          </a:p>
        </p:txBody>
      </p:sp>
      <p:sp>
        <p:nvSpPr>
          <p:cNvPr id="9" name="TextBox 8">
            <a:extLst>
              <a:ext uri="{FF2B5EF4-FFF2-40B4-BE49-F238E27FC236}">
                <a16:creationId xmlns:a16="http://schemas.microsoft.com/office/drawing/2014/main" id="{433822D1-CB81-49E1-8647-DDC0DC4969B6}"/>
              </a:ext>
            </a:extLst>
          </p:cNvPr>
          <p:cNvSpPr txBox="1"/>
          <p:nvPr/>
        </p:nvSpPr>
        <p:spPr>
          <a:xfrm>
            <a:off x="6729589" y="3776024"/>
            <a:ext cx="834524" cy="369332"/>
          </a:xfrm>
          <a:prstGeom prst="rect">
            <a:avLst/>
          </a:prstGeom>
          <a:noFill/>
        </p:spPr>
        <p:txBody>
          <a:bodyPr wrap="none" rtlCol="0">
            <a:spAutoFit/>
          </a:bodyPr>
          <a:lstStyle/>
          <a:p>
            <a:r>
              <a:rPr lang="en-US" dirty="0">
                <a:solidFill>
                  <a:schemeClr val="bg1"/>
                </a:solidFill>
              </a:rPr>
              <a:t>Plastic </a:t>
            </a:r>
          </a:p>
        </p:txBody>
      </p:sp>
      <p:sp>
        <p:nvSpPr>
          <p:cNvPr id="10" name="TextBox 9">
            <a:extLst>
              <a:ext uri="{FF2B5EF4-FFF2-40B4-BE49-F238E27FC236}">
                <a16:creationId xmlns:a16="http://schemas.microsoft.com/office/drawing/2014/main" id="{15B596F4-9137-4F86-BE06-3A58F800F5C8}"/>
              </a:ext>
            </a:extLst>
          </p:cNvPr>
          <p:cNvSpPr txBox="1"/>
          <p:nvPr/>
        </p:nvSpPr>
        <p:spPr>
          <a:xfrm>
            <a:off x="6729588" y="2427634"/>
            <a:ext cx="425116" cy="369332"/>
          </a:xfrm>
          <a:prstGeom prst="rect">
            <a:avLst/>
          </a:prstGeom>
          <a:noFill/>
        </p:spPr>
        <p:txBody>
          <a:bodyPr wrap="none" rtlCol="0">
            <a:spAutoFit/>
          </a:bodyPr>
          <a:lstStyle/>
          <a:p>
            <a:r>
              <a:rPr lang="en-US" dirty="0">
                <a:solidFill>
                  <a:schemeClr val="bg1"/>
                </a:solidFill>
              </a:rPr>
              <a:t>Be</a:t>
            </a:r>
          </a:p>
        </p:txBody>
      </p:sp>
      <p:sp>
        <p:nvSpPr>
          <p:cNvPr id="11" name="TextBox 10">
            <a:extLst>
              <a:ext uri="{FF2B5EF4-FFF2-40B4-BE49-F238E27FC236}">
                <a16:creationId xmlns:a16="http://schemas.microsoft.com/office/drawing/2014/main" id="{3CCF79E9-8942-4BAA-BCE9-08832F2D1A69}"/>
              </a:ext>
            </a:extLst>
          </p:cNvPr>
          <p:cNvSpPr txBox="1"/>
          <p:nvPr/>
        </p:nvSpPr>
        <p:spPr>
          <a:xfrm>
            <a:off x="6729588" y="1756737"/>
            <a:ext cx="450764" cy="369332"/>
          </a:xfrm>
          <a:prstGeom prst="rect">
            <a:avLst/>
          </a:prstGeom>
          <a:noFill/>
        </p:spPr>
        <p:txBody>
          <a:bodyPr wrap="none" rtlCol="0">
            <a:spAutoFit/>
          </a:bodyPr>
          <a:lstStyle/>
          <a:p>
            <a:r>
              <a:rPr lang="en-US" dirty="0">
                <a:solidFill>
                  <a:schemeClr val="bg1"/>
                </a:solidFill>
              </a:rPr>
              <a:t>Air</a:t>
            </a:r>
          </a:p>
        </p:txBody>
      </p:sp>
      <p:sp>
        <p:nvSpPr>
          <p:cNvPr id="12" name="Right Bracket 11">
            <a:extLst>
              <a:ext uri="{FF2B5EF4-FFF2-40B4-BE49-F238E27FC236}">
                <a16:creationId xmlns:a16="http://schemas.microsoft.com/office/drawing/2014/main" id="{585FF925-4286-409D-8A0C-ED4651CA6B63}"/>
              </a:ext>
            </a:extLst>
          </p:cNvPr>
          <p:cNvSpPr/>
          <p:nvPr/>
        </p:nvSpPr>
        <p:spPr>
          <a:xfrm>
            <a:off x="5117374" y="2471403"/>
            <a:ext cx="45719" cy="1889582"/>
          </a:xfrm>
          <a:prstGeom prst="rightBracket">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63D94DCF-2435-426B-9393-46E7838429B8}"/>
              </a:ext>
            </a:extLst>
          </p:cNvPr>
          <p:cNvSpPr txBox="1"/>
          <p:nvPr/>
        </p:nvSpPr>
        <p:spPr>
          <a:xfrm>
            <a:off x="5117374" y="3281741"/>
            <a:ext cx="930511" cy="369332"/>
          </a:xfrm>
          <a:prstGeom prst="rect">
            <a:avLst/>
          </a:prstGeom>
          <a:noFill/>
        </p:spPr>
        <p:txBody>
          <a:bodyPr wrap="none" rtlCol="0">
            <a:spAutoFit/>
          </a:bodyPr>
          <a:lstStyle/>
          <a:p>
            <a:r>
              <a:rPr lang="en-US" dirty="0">
                <a:solidFill>
                  <a:schemeClr val="bg1"/>
                </a:solidFill>
              </a:rPr>
              <a:t> Ablator</a:t>
            </a:r>
          </a:p>
        </p:txBody>
      </p:sp>
      <p:sp>
        <p:nvSpPr>
          <p:cNvPr id="22" name="Arrow: Right 21">
            <a:extLst>
              <a:ext uri="{FF2B5EF4-FFF2-40B4-BE49-F238E27FC236}">
                <a16:creationId xmlns:a16="http://schemas.microsoft.com/office/drawing/2014/main" id="{6E468499-AF1E-4CF9-A669-DD87D0F56C69}"/>
              </a:ext>
            </a:extLst>
          </p:cNvPr>
          <p:cNvSpPr/>
          <p:nvPr/>
        </p:nvSpPr>
        <p:spPr bwMode="auto">
          <a:xfrm>
            <a:off x="3460670" y="3074569"/>
            <a:ext cx="853591" cy="414344"/>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TextBox 22">
            <a:extLst>
              <a:ext uri="{FF2B5EF4-FFF2-40B4-BE49-F238E27FC236}">
                <a16:creationId xmlns:a16="http://schemas.microsoft.com/office/drawing/2014/main" id="{36E5A5A5-A4E4-4E37-8753-3D5C6A25E70D}"/>
              </a:ext>
            </a:extLst>
          </p:cNvPr>
          <p:cNvSpPr txBox="1"/>
          <p:nvPr/>
        </p:nvSpPr>
        <p:spPr>
          <a:xfrm>
            <a:off x="125373" y="3853438"/>
            <a:ext cx="3954397" cy="523220"/>
          </a:xfrm>
          <a:prstGeom prst="rect">
            <a:avLst/>
          </a:prstGeom>
          <a:noFill/>
        </p:spPr>
        <p:txBody>
          <a:bodyPr wrap="square" rtlCol="0">
            <a:spAutoFit/>
          </a:bodyPr>
          <a:lstStyle/>
          <a:p>
            <a:r>
              <a:rPr lang="en-US" sz="2800" dirty="0"/>
              <a:t>Numerical considerations</a:t>
            </a:r>
          </a:p>
        </p:txBody>
      </p:sp>
      <mc:AlternateContent xmlns:mc="http://schemas.openxmlformats.org/markup-compatibility/2006" xmlns:a14="http://schemas.microsoft.com/office/drawing/2010/main">
        <mc:Choice Requires="a14">
          <p:sp>
            <p:nvSpPr>
              <p:cNvPr id="24" name="Content Placeholder 1">
                <a:extLst>
                  <a:ext uri="{FF2B5EF4-FFF2-40B4-BE49-F238E27FC236}">
                    <a16:creationId xmlns:a16="http://schemas.microsoft.com/office/drawing/2014/main" id="{118E250A-D956-49DF-B01A-7D0CB6DCD71E}"/>
                  </a:ext>
                </a:extLst>
              </p:cNvPr>
              <p:cNvSpPr>
                <a:spLocks noGrp="1"/>
              </p:cNvSpPr>
              <p:nvPr>
                <p:ph idx="1"/>
              </p:nvPr>
            </p:nvSpPr>
            <p:spPr>
              <a:xfrm>
                <a:off x="125373" y="4490272"/>
                <a:ext cx="4378023" cy="1318397"/>
              </a:xfrm>
            </p:spPr>
            <p:txBody>
              <a:bodyPr>
                <a:normAutofit/>
              </a:bodyPr>
              <a:lstStyle/>
              <a:p>
                <a:pPr>
                  <a:spcBef>
                    <a:spcPts val="600"/>
                  </a:spcBef>
                </a:pPr>
                <a:r>
                  <a:rPr lang="en-US" sz="2000" dirty="0"/>
                  <a:t>Q2Q1 finite elements</a:t>
                </a:r>
              </a:p>
              <a:p>
                <a:pPr>
                  <a:spcBef>
                    <a:spcPts val="600"/>
                  </a:spcBef>
                </a:pPr>
                <a14:m>
                  <m:oMath xmlns:m="http://schemas.openxmlformats.org/officeDocument/2006/math">
                    <m:r>
                      <a:rPr lang="en-US" sz="2000" b="1">
                        <a:latin typeface="Cambria Math" panose="02040503050406030204" pitchFamily="18" charset="0"/>
                      </a:rPr>
                      <m:t>𝐁</m:t>
                    </m:r>
                    <m:r>
                      <a:rPr lang="en-US" sz="2000" b="1">
                        <a:latin typeface="Cambria Math" panose="02040503050406030204" pitchFamily="18" charset="0"/>
                      </a:rPr>
                      <m:t>=</m:t>
                    </m:r>
                    <m:d>
                      <m:dPr>
                        <m:begChr m:val="["/>
                        <m:endChr m:val="]"/>
                        <m:ctrlPr>
                          <a:rPr lang="en-US" sz="2000" b="1"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0</m:t>
                            </m:r>
                          </m:sub>
                        </m:sSub>
                        <m:r>
                          <a:rPr lang="en-US" sz="2000">
                            <a:latin typeface="Cambria Math" panose="02040503050406030204" pitchFamily="18" charset="0"/>
                          </a:rPr>
                          <m:t>, </m:t>
                        </m:r>
                        <m:r>
                          <a:rPr lang="en-US" sz="2000" i="1">
                            <a:latin typeface="Cambria Math" panose="02040503050406030204" pitchFamily="18" charset="0"/>
                          </a:rPr>
                          <m:t>0, 0</m:t>
                        </m:r>
                      </m:e>
                    </m:d>
                    <m:r>
                      <m:rPr>
                        <m:nor/>
                      </m:rPr>
                      <a:rPr lang="en-US" sz="2000" b="1" dirty="0"/>
                      <m:t> </m:t>
                    </m:r>
                    <m:r>
                      <m:rPr>
                        <m:nor/>
                      </m:rPr>
                      <a:rPr lang="en-US" sz="2000" dirty="0"/>
                      <m:t>where</m:t>
                    </m:r>
                    <m:r>
                      <m:rPr>
                        <m:nor/>
                      </m:rPr>
                      <a:rPr lang="en-US" sz="2000" dirty="0"/>
                      <m:t> </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0</m:t>
                        </m:r>
                      </m:sub>
                    </m:sSub>
                    <m:r>
                      <a:rPr lang="en-US" sz="2000" i="1">
                        <a:latin typeface="Cambria Math" panose="02040503050406030204" pitchFamily="18" charset="0"/>
                      </a:rPr>
                      <m:t>=40 </m:t>
                    </m:r>
                    <m:r>
                      <m:rPr>
                        <m:nor/>
                      </m:rPr>
                      <a:rPr lang="en-US" sz="2000" dirty="0"/>
                      <m:t>Tesla</m:t>
                    </m:r>
                  </m:oMath>
                </a14:m>
                <a:endParaRPr lang="en-US" sz="2000" dirty="0"/>
              </a:p>
              <a:p>
                <a:pPr>
                  <a:spcBef>
                    <a:spcPts val="600"/>
                  </a:spcBef>
                </a:pPr>
                <a:endParaRPr lang="en-US" sz="2000" b="1" dirty="0"/>
              </a:p>
              <a:p>
                <a:pPr>
                  <a:spcBef>
                    <a:spcPts val="600"/>
                  </a:spcBef>
                </a:pPr>
                <a:endParaRPr lang="en-US" sz="2000" dirty="0"/>
              </a:p>
            </p:txBody>
          </p:sp>
        </mc:Choice>
        <mc:Fallback xmlns="">
          <p:sp>
            <p:nvSpPr>
              <p:cNvPr id="24" name="Content Placeholder 1">
                <a:extLst>
                  <a:ext uri="{FF2B5EF4-FFF2-40B4-BE49-F238E27FC236}">
                    <a16:creationId xmlns:a16="http://schemas.microsoft.com/office/drawing/2014/main" id="{118E250A-D956-49DF-B01A-7D0CB6DCD71E}"/>
                  </a:ext>
                </a:extLst>
              </p:cNvPr>
              <p:cNvSpPr>
                <a:spLocks noGrp="1" noRot="1" noChangeAspect="1" noMove="1" noResize="1" noEditPoints="1" noAdjustHandles="1" noChangeArrowheads="1" noChangeShapeType="1" noTextEdit="1"/>
              </p:cNvSpPr>
              <p:nvPr>
                <p:ph idx="1"/>
              </p:nvPr>
            </p:nvSpPr>
            <p:spPr>
              <a:xfrm>
                <a:off x="125373" y="4490272"/>
                <a:ext cx="4378023" cy="1318397"/>
              </a:xfrm>
              <a:blipFill>
                <a:blip r:embed="rId5"/>
                <a:stretch>
                  <a:fillRect l="-1811" t="-6019"/>
                </a:stretch>
              </a:blipFill>
            </p:spPr>
            <p:txBody>
              <a:bodyPr/>
              <a:lstStyle/>
              <a:p>
                <a:r>
                  <a:rPr lang="en-US">
                    <a:noFill/>
                  </a:rPr>
                  <a:t> </a:t>
                </a:r>
              </a:p>
            </p:txBody>
          </p:sp>
        </mc:Fallback>
      </mc:AlternateContent>
      <p:sp>
        <p:nvSpPr>
          <p:cNvPr id="25" name="Content Placeholder 1">
            <a:extLst>
              <a:ext uri="{FF2B5EF4-FFF2-40B4-BE49-F238E27FC236}">
                <a16:creationId xmlns:a16="http://schemas.microsoft.com/office/drawing/2014/main" id="{B84F2138-9431-4058-9FD2-B5186049638F}"/>
              </a:ext>
            </a:extLst>
          </p:cNvPr>
          <p:cNvSpPr txBox="1">
            <a:spLocks/>
          </p:cNvSpPr>
          <p:nvPr/>
        </p:nvSpPr>
        <p:spPr>
          <a:xfrm>
            <a:off x="125373" y="5437577"/>
            <a:ext cx="8274779" cy="2420818"/>
          </a:xfrm>
          <a:prstGeom prst="rect">
            <a:avLst/>
          </a:prstGeom>
        </p:spPr>
        <p:txBody>
          <a:bodyPr vert="horz" lIns="0" tIns="0" rIns="0" bIns="0" rtlCol="0">
            <a:normAutofit/>
          </a:bodyPr>
          <a:lstStyle>
            <a:lvl1pPr marL="285750" indent="-228600" algn="l" rtl="0" eaLnBrk="1" latinLnBrk="0" hangingPunct="1">
              <a:spcBef>
                <a:spcPts val="12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600"/>
              </a:spcBef>
            </a:pPr>
            <a:r>
              <a:rPr lang="en-US" sz="2000" dirty="0"/>
              <a:t>Shock driven by 90 kJ of radiation energy deposited in the upper region of the ablator (next to the foam) for 1 ns. Simulation runs for 120 ns. </a:t>
            </a:r>
          </a:p>
        </p:txBody>
      </p:sp>
    </p:spTree>
    <p:extLst>
      <p:ext uri="{BB962C8B-B14F-4D97-AF65-F5344CB8AC3E}">
        <p14:creationId xmlns:p14="http://schemas.microsoft.com/office/powerpoint/2010/main" val="299250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animBg="1"/>
      <p:bldP spid="21" grpId="0"/>
      <p:bldP spid="22" grpId="0" animBg="1"/>
      <p:bldP spid="23" grpId="0"/>
      <p:bldP spid="24" grpId="0" uiExpand="1" build="p"/>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D114F82E-376B-4ACC-A94E-6CC45E223DFA}" vid="{F6807AF6-4644-4B72-BCA3-01426733BE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2018_PPT_UNC_V5.23 (1)</Template>
  <TotalTime>5235</TotalTime>
  <Words>4442</Words>
  <Application>Microsoft Office PowerPoint</Application>
  <PresentationFormat>On-screen Show (4:3)</PresentationFormat>
  <Paragraphs>375</Paragraphs>
  <Slides>31</Slides>
  <Notes>27</Notes>
  <HiddenSlides>0</HiddenSlides>
  <MMClips>9</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-apple-system</vt:lpstr>
      <vt:lpstr>Arial</vt:lpstr>
      <vt:lpstr>Calibri</vt:lpstr>
      <vt:lpstr>Cambria Math</vt:lpstr>
      <vt:lpstr>Helvetica Neue</vt:lpstr>
      <vt:lpstr>Lora</vt:lpstr>
      <vt:lpstr>Lucida Grande</vt:lpstr>
      <vt:lpstr>Open Sans</vt:lpstr>
      <vt:lpstr>Roboto</vt:lpstr>
      <vt:lpstr>Segoe UI</vt:lpstr>
      <vt:lpstr>Wingdings</vt:lpstr>
      <vt:lpstr>Wingdings 2</vt:lpstr>
      <vt:lpstr>2015_PPT_UNC_V7.06 (1)</vt:lpstr>
      <vt:lpstr>Modeling Omega HED and ICF Experiments with MARBL</vt:lpstr>
      <vt:lpstr>Outline for Today </vt:lpstr>
      <vt:lpstr>Outline for Today </vt:lpstr>
      <vt:lpstr>The next-gen code MARBL has recently added physics necessary to model complex HED systems</vt:lpstr>
      <vt:lpstr>The two projects I worked on demonstrate MARBL’s strengths and unique capabilities</vt:lpstr>
      <vt:lpstr>Outline for Today </vt:lpstr>
      <vt:lpstr>Magnetic fields can potentially suppress the growth of fluid instabilities</vt:lpstr>
      <vt:lpstr>An experiment at Omega plans to explore this in the context of the radiation Kelvin-Helmholtz instability </vt:lpstr>
      <vt:lpstr>The numerical setup is designed to closely mimic the experimental configuration </vt:lpstr>
      <vt:lpstr>Early results (ideal MHD) were difficult to resolve and suggested the need for resistivity </vt:lpstr>
      <vt:lpstr>Latest results with resistivity progress further but still suffer from numerical challenges</vt:lpstr>
      <vt:lpstr>Key takeaways and future work for Part I</vt:lpstr>
      <vt:lpstr>Outline for Today </vt:lpstr>
      <vt:lpstr>Experiments at Omega suggest that HDC microstructure may induce fluid instabilities</vt:lpstr>
      <vt:lpstr>To resolve the physics in the experiment, we focus on a small section of the irradiated area</vt:lpstr>
      <vt:lpstr>We can simulate a realistic HDC microstructure via a Voronoi tessellation</vt:lpstr>
      <vt:lpstr>Axom allows us to create a full workflow for generating 3D Voronoi microstructures</vt:lpstr>
      <vt:lpstr>The presence of the microstructure has a clear impact on the dynamics of the shock </vt:lpstr>
      <vt:lpstr>The presence of the microstructure has a clear impact on the dynamics of the shock </vt:lpstr>
      <vt:lpstr>Visualizing the shock front gives insight into how the microstructure affects shock propagation</vt:lpstr>
      <vt:lpstr>Ascent in-situ visualization provides us with quantitative information about the shock front</vt:lpstr>
      <vt:lpstr>Key takeaways and future work for Part II </vt:lpstr>
      <vt:lpstr>In conclusion </vt:lpstr>
      <vt:lpstr>Acknowledgements </vt:lpstr>
      <vt:lpstr>PowerPoint Presentation</vt:lpstr>
      <vt:lpstr>Extra slides</vt:lpstr>
      <vt:lpstr>Visualizing the shock front gives insight into how the microstructure affects shock propagation</vt:lpstr>
      <vt:lpstr>Changing limit scale from 8 to 3 and using mesh adaptation </vt:lpstr>
      <vt:lpstr>Fluid instabilities during ICF experiments  lead to reduced capsule compression</vt:lpstr>
      <vt:lpstr>Present simulations (currently with no HDC microstructure) run as expected (e.g. desired P_abl)</vt:lpstr>
      <vt:lpstr>Next steps include modeling the HDC microstructure in 3D using a Voronoi tesselation</vt:lpstr>
    </vt:vector>
  </TitlesOfParts>
  <Company>LLNL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Binagia, Jeremy</dc:creator>
  <cp:lastModifiedBy>Jeremy Patrick Binagia</cp:lastModifiedBy>
  <cp:revision>4</cp:revision>
  <cp:lastPrinted>2018-03-02T18:19:44Z</cp:lastPrinted>
  <dcterms:created xsi:type="dcterms:W3CDTF">2020-08-10T19:53:18Z</dcterms:created>
  <dcterms:modified xsi:type="dcterms:W3CDTF">2020-09-19T23:04:55Z</dcterms:modified>
</cp:coreProperties>
</file>